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63" r:id="rId5"/>
    <p:sldId id="259" r:id="rId6"/>
    <p:sldId id="261" r:id="rId7"/>
    <p:sldId id="262" r:id="rId8"/>
    <p:sldId id="293" r:id="rId9"/>
    <p:sldId id="258" r:id="rId10"/>
    <p:sldId id="264" r:id="rId11"/>
    <p:sldId id="265" r:id="rId12"/>
    <p:sldId id="266" r:id="rId13"/>
    <p:sldId id="267" r:id="rId14"/>
    <p:sldId id="269" r:id="rId15"/>
    <p:sldId id="308" r:id="rId16"/>
    <p:sldId id="309" r:id="rId17"/>
    <p:sldId id="270" r:id="rId18"/>
    <p:sldId id="271" r:id="rId19"/>
    <p:sldId id="284" r:id="rId20"/>
    <p:sldId id="272" r:id="rId21"/>
    <p:sldId id="273" r:id="rId22"/>
    <p:sldId id="296" r:id="rId23"/>
    <p:sldId id="275" r:id="rId24"/>
    <p:sldId id="287" r:id="rId25"/>
    <p:sldId id="310" r:id="rId26"/>
    <p:sldId id="288" r:id="rId27"/>
    <p:sldId id="303" r:id="rId28"/>
    <p:sldId id="290" r:id="rId29"/>
    <p:sldId id="276" r:id="rId30"/>
    <p:sldId id="312" r:id="rId31"/>
    <p:sldId id="304" r:id="rId32"/>
    <p:sldId id="295" r:id="rId33"/>
    <p:sldId id="285" r:id="rId34"/>
    <p:sldId id="286" r:id="rId35"/>
    <p:sldId id="297" r:id="rId36"/>
    <p:sldId id="298" r:id="rId37"/>
    <p:sldId id="299" r:id="rId38"/>
    <p:sldId id="300" r:id="rId39"/>
    <p:sldId id="292" r:id="rId40"/>
    <p:sldId id="291" r:id="rId41"/>
    <p:sldId id="306" r:id="rId42"/>
    <p:sldId id="307" r:id="rId43"/>
    <p:sldId id="311" r:id="rId44"/>
    <p:sldId id="294" r:id="rId45"/>
    <p:sldId id="301" r:id="rId46"/>
    <p:sldId id="302" r:id="rId47"/>
    <p:sldId id="305" r:id="rId48"/>
    <p:sldId id="278" r:id="rId49"/>
    <p:sldId id="280" r:id="rId50"/>
    <p:sldId id="268" r:id="rId51"/>
    <p:sldId id="260" r:id="rId52"/>
    <p:sldId id="274" r:id="rId53"/>
    <p:sldId id="279" r:id="rId54"/>
    <p:sldId id="281" r:id="rId55"/>
    <p:sldId id="283"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3" autoAdjust="0"/>
    <p:restoredTop sz="94643"/>
  </p:normalViewPr>
  <p:slideViewPr>
    <p:cSldViewPr>
      <p:cViewPr varScale="1">
        <p:scale>
          <a:sx n="90" d="100"/>
          <a:sy n="90" d="100"/>
        </p:scale>
        <p:origin x="172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AE8A63D-E37A-4D18-B720-42B96D1C349E}" type="datetimeFigureOut">
              <a:rPr lang="fr-FR" smtClean="0"/>
              <a:pPr/>
              <a:t>17/12/2022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84F2256-8746-4AD1-BCEA-ACE5779156D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8A63D-E37A-4D18-B720-42B96D1C349E}" type="datetimeFigureOut">
              <a:rPr lang="fr-FR" smtClean="0"/>
              <a:pPr/>
              <a:t>17/12/2022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F2256-8746-4AD1-BCEA-ACE5779156D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5400" dirty="0"/>
              <a:t>Light Ranger</a:t>
            </a:r>
          </a:p>
        </p:txBody>
      </p:sp>
      <p:sp>
        <p:nvSpPr>
          <p:cNvPr id="3" name="Sous-titre 2"/>
          <p:cNvSpPr>
            <a:spLocks noGrp="1"/>
          </p:cNvSpPr>
          <p:nvPr>
            <p:ph type="subTitle" idx="1"/>
          </p:nvPr>
        </p:nvSpPr>
        <p:spPr>
          <a:xfrm>
            <a:off x="285720" y="5500702"/>
            <a:ext cx="2500330" cy="1357298"/>
          </a:xfrm>
        </p:spPr>
        <p:txBody>
          <a:bodyPr>
            <a:normAutofit/>
          </a:bodyPr>
          <a:lstStyle/>
          <a:p>
            <a:r>
              <a:rPr lang="fr-FR" sz="2000" dirty="0"/>
              <a:t>       Cendrine </a:t>
            </a:r>
            <a:r>
              <a:rPr lang="fr-FR" sz="2000" dirty="0" err="1"/>
              <a:t>Dedise</a:t>
            </a:r>
            <a:endParaRPr lang="fr-FR" sz="2000" dirty="0"/>
          </a:p>
          <a:p>
            <a:r>
              <a:rPr lang="fr-FR" sz="2000" dirty="0"/>
              <a:t>Focus </a:t>
            </a:r>
            <a:r>
              <a:rPr lang="fr-FR" sz="2000" dirty="0" err="1"/>
              <a:t>puller</a:t>
            </a:r>
            <a:endParaRPr lang="fr-F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LR2-M </a:t>
            </a:r>
            <a:r>
              <a:rPr lang="fr-FR" sz="4000" dirty="0" err="1"/>
              <a:t>Specifications</a:t>
            </a:r>
            <a:endParaRPr lang="fr-FR" sz="4000" dirty="0"/>
          </a:p>
        </p:txBody>
      </p:sp>
      <p:sp>
        <p:nvSpPr>
          <p:cNvPr id="3" name="Espace réservé du contenu 2"/>
          <p:cNvSpPr>
            <a:spLocks noGrp="1"/>
          </p:cNvSpPr>
          <p:nvPr>
            <p:ph idx="1"/>
          </p:nvPr>
        </p:nvSpPr>
        <p:spPr>
          <a:xfrm>
            <a:off x="457200" y="2143116"/>
            <a:ext cx="8229600" cy="3983047"/>
          </a:xfrm>
        </p:spPr>
        <p:txBody>
          <a:bodyPr>
            <a:normAutofit/>
          </a:bodyPr>
          <a:lstStyle/>
          <a:p>
            <a:pPr>
              <a:buFont typeface="Wingdings" pitchFamily="2" charset="2"/>
              <a:buChar char="Ø"/>
            </a:pPr>
            <a:r>
              <a:rPr lang="fr-FR" sz="2000" dirty="0"/>
              <a:t>Horizontal angle of </a:t>
            </a:r>
            <a:r>
              <a:rPr lang="fr-FR" sz="2000" dirty="0" err="1"/>
              <a:t>view</a:t>
            </a:r>
            <a:r>
              <a:rPr lang="fr-FR" sz="2000" dirty="0"/>
              <a:t>: 20°</a:t>
            </a:r>
          </a:p>
          <a:p>
            <a:pPr>
              <a:buFont typeface="Wingdings" pitchFamily="2" charset="2"/>
              <a:buChar char="Ø"/>
            </a:pPr>
            <a:r>
              <a:rPr lang="fr-FR" sz="2000" dirty="0"/>
              <a:t>Vertical angle of </a:t>
            </a:r>
            <a:r>
              <a:rPr lang="fr-FR" sz="2000" dirty="0" err="1"/>
              <a:t>view</a:t>
            </a:r>
            <a:r>
              <a:rPr lang="fr-FR" sz="2000" dirty="0"/>
              <a:t>: 3°</a:t>
            </a:r>
          </a:p>
          <a:p>
            <a:pPr>
              <a:buFont typeface="Wingdings" pitchFamily="2" charset="2"/>
              <a:buChar char="Ø"/>
            </a:pPr>
            <a:r>
              <a:rPr lang="fr-FR" sz="2000" dirty="0" err="1"/>
              <a:t>Number</a:t>
            </a:r>
            <a:r>
              <a:rPr lang="fr-FR" sz="2000" dirty="0"/>
              <a:t> of </a:t>
            </a:r>
            <a:r>
              <a:rPr lang="fr-FR" sz="2000" dirty="0" err="1"/>
              <a:t>detection</a:t>
            </a:r>
            <a:r>
              <a:rPr lang="fr-FR" sz="2000" dirty="0"/>
              <a:t> zones: 16</a:t>
            </a:r>
          </a:p>
          <a:p>
            <a:pPr>
              <a:buFont typeface="Wingdings" pitchFamily="2" charset="2"/>
              <a:buChar char="Ø"/>
            </a:pPr>
            <a:r>
              <a:rPr lang="fr-FR" sz="2000" dirty="0"/>
              <a:t>Size: 3.9 x 2.8 x 2.5 </a:t>
            </a:r>
            <a:r>
              <a:rPr lang="fr-FR" sz="2000" dirty="0" err="1"/>
              <a:t>inches</a:t>
            </a:r>
            <a:endParaRPr lang="fr-FR" sz="2000" dirty="0"/>
          </a:p>
          <a:p>
            <a:pPr>
              <a:buFont typeface="Wingdings" pitchFamily="2" charset="2"/>
              <a:buChar char="Ø"/>
            </a:pPr>
            <a:r>
              <a:rPr lang="fr-FR" sz="2000" dirty="0" err="1"/>
              <a:t>Weight</a:t>
            </a:r>
            <a:r>
              <a:rPr lang="fr-FR" sz="2000" dirty="0"/>
              <a:t>: 592g</a:t>
            </a:r>
          </a:p>
          <a:p>
            <a:pPr>
              <a:buFont typeface="Wingdings" pitchFamily="2" charset="2"/>
              <a:buChar char="Ø"/>
            </a:pPr>
            <a:r>
              <a:rPr lang="fr-FR" sz="2000" dirty="0"/>
              <a:t>Power : 2-pin </a:t>
            </a:r>
            <a:r>
              <a:rPr lang="fr-FR" sz="2000" dirty="0" err="1"/>
              <a:t>Lemo</a:t>
            </a:r>
            <a:r>
              <a:rPr lang="fr-FR" sz="2000" dirty="0"/>
              <a:t> to D-</a:t>
            </a:r>
            <a:r>
              <a:rPr lang="fr-FR" sz="2000" dirty="0" err="1"/>
              <a:t>Tap</a:t>
            </a:r>
            <a:r>
              <a:rPr lang="fr-FR" sz="2000" dirty="0"/>
              <a:t> power </a:t>
            </a:r>
            <a:r>
              <a:rPr lang="fr-FR" sz="2000" dirty="0" err="1"/>
              <a:t>cable</a:t>
            </a:r>
            <a:r>
              <a:rPr lang="fr-FR" sz="20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LR2-W</a:t>
            </a:r>
          </a:p>
        </p:txBody>
      </p:sp>
      <p:pic>
        <p:nvPicPr>
          <p:cNvPr id="4" name="Espace réservé du contenu 3" descr="lr2w.png"/>
          <p:cNvPicPr>
            <a:picLocks noGrp="1" noChangeAspect="1"/>
          </p:cNvPicPr>
          <p:nvPr>
            <p:ph sz="half" idx="1"/>
          </p:nvPr>
        </p:nvPicPr>
        <p:blipFill>
          <a:blip r:embed="rId2"/>
          <a:stretch>
            <a:fillRect/>
          </a:stretch>
        </p:blipFill>
        <p:spPr>
          <a:xfrm>
            <a:off x="4429124" y="1643050"/>
            <a:ext cx="4038600" cy="4038600"/>
          </a:xfrm>
        </p:spPr>
      </p:pic>
      <p:sp>
        <p:nvSpPr>
          <p:cNvPr id="5" name="Espace réservé du contenu 4"/>
          <p:cNvSpPr>
            <a:spLocks noGrp="1"/>
          </p:cNvSpPr>
          <p:nvPr>
            <p:ph sz="half" idx="2"/>
          </p:nvPr>
        </p:nvSpPr>
        <p:spPr>
          <a:xfrm>
            <a:off x="642910" y="2357430"/>
            <a:ext cx="3500462" cy="3500462"/>
          </a:xfrm>
        </p:spPr>
        <p:txBody>
          <a:bodyPr>
            <a:normAutofit/>
          </a:bodyPr>
          <a:lstStyle/>
          <a:p>
            <a:pPr>
              <a:buFont typeface="Wingdings" pitchFamily="2" charset="2"/>
              <a:buChar char="ü"/>
            </a:pPr>
            <a:r>
              <a:rPr lang="fr-FR" sz="2400" dirty="0" err="1"/>
              <a:t>Optimized</a:t>
            </a:r>
            <a:r>
              <a:rPr lang="fr-FR" sz="2400" dirty="0"/>
              <a:t> for </a:t>
            </a:r>
            <a:r>
              <a:rPr lang="fr-FR" sz="2400" dirty="0" err="1"/>
              <a:t>wide</a:t>
            </a:r>
            <a:r>
              <a:rPr lang="fr-FR" sz="2400" dirty="0"/>
              <a:t> angle </a:t>
            </a:r>
            <a:r>
              <a:rPr lang="fr-FR" sz="2400" dirty="0" err="1"/>
              <a:t>anamorphic</a:t>
            </a:r>
            <a:r>
              <a:rPr lang="fr-FR" sz="2400" dirty="0"/>
              <a:t> </a:t>
            </a:r>
            <a:r>
              <a:rPr lang="fr-FR" sz="2400" dirty="0" err="1"/>
              <a:t>lenses</a:t>
            </a:r>
            <a:endParaRPr lang="fr-FR" sz="2400" dirty="0"/>
          </a:p>
          <a:p>
            <a:pPr>
              <a:buFont typeface="Wingdings" pitchFamily="2" charset="2"/>
              <a:buChar char="ü"/>
            </a:pPr>
            <a:r>
              <a:rPr lang="fr-FR" sz="2400" dirty="0" err="1"/>
              <a:t>Optimized</a:t>
            </a:r>
            <a:r>
              <a:rPr lang="fr-FR" sz="2400" dirty="0"/>
              <a:t> for </a:t>
            </a:r>
            <a:r>
              <a:rPr lang="fr-FR" sz="2400" dirty="0" err="1"/>
              <a:t>steadicam</a:t>
            </a:r>
            <a:endParaRPr lang="fr-FR" sz="2400" dirty="0"/>
          </a:p>
          <a:p>
            <a:pPr>
              <a:buFont typeface="Wingdings" pitchFamily="2" charset="2"/>
              <a:buChar char="ü"/>
            </a:pPr>
            <a:r>
              <a:rPr lang="fr-FR" sz="2400" dirty="0"/>
              <a:t>Hand-</a:t>
            </a:r>
            <a:r>
              <a:rPr lang="fr-FR" sz="2400" dirty="0" err="1"/>
              <a:t>held</a:t>
            </a:r>
            <a:r>
              <a:rPr lang="fr-FR" sz="2400" dirty="0"/>
              <a:t> </a:t>
            </a:r>
            <a:r>
              <a:rPr lang="fr-FR" sz="2400" dirty="0" err="1"/>
              <a:t>shots</a:t>
            </a:r>
            <a:endParaRPr lang="fr-FR"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LR2-W </a:t>
            </a:r>
            <a:r>
              <a:rPr lang="fr-FR" sz="4000" dirty="0" err="1"/>
              <a:t>Specifications</a:t>
            </a:r>
            <a:endParaRPr lang="fr-FR" sz="4000" dirty="0"/>
          </a:p>
        </p:txBody>
      </p:sp>
      <p:sp>
        <p:nvSpPr>
          <p:cNvPr id="3" name="Espace réservé du contenu 2"/>
          <p:cNvSpPr>
            <a:spLocks noGrp="1"/>
          </p:cNvSpPr>
          <p:nvPr>
            <p:ph idx="1"/>
          </p:nvPr>
        </p:nvSpPr>
        <p:spPr>
          <a:xfrm>
            <a:off x="457200" y="2143116"/>
            <a:ext cx="8229600" cy="3983047"/>
          </a:xfrm>
        </p:spPr>
        <p:txBody>
          <a:bodyPr>
            <a:normAutofit/>
          </a:bodyPr>
          <a:lstStyle/>
          <a:p>
            <a:pPr>
              <a:buFont typeface="Wingdings" pitchFamily="2" charset="2"/>
              <a:buChar char="Ø"/>
            </a:pPr>
            <a:r>
              <a:rPr lang="fr-FR" sz="2000" dirty="0"/>
              <a:t>Horizontal angle of </a:t>
            </a:r>
            <a:r>
              <a:rPr lang="fr-FR" sz="2000" dirty="0" err="1"/>
              <a:t>view</a:t>
            </a:r>
            <a:r>
              <a:rPr lang="fr-FR" sz="2000" dirty="0"/>
              <a:t>: 50°</a:t>
            </a:r>
          </a:p>
          <a:p>
            <a:pPr>
              <a:buFont typeface="Wingdings" pitchFamily="2" charset="2"/>
              <a:buChar char="Ø"/>
            </a:pPr>
            <a:r>
              <a:rPr lang="fr-FR" sz="2000" dirty="0"/>
              <a:t>Vertical angle of </a:t>
            </a:r>
            <a:r>
              <a:rPr lang="fr-FR" sz="2000" dirty="0" err="1"/>
              <a:t>view</a:t>
            </a:r>
            <a:r>
              <a:rPr lang="fr-FR" sz="2000" dirty="0"/>
              <a:t>: 3°</a:t>
            </a:r>
          </a:p>
          <a:p>
            <a:pPr>
              <a:buFont typeface="Wingdings" pitchFamily="2" charset="2"/>
              <a:buChar char="Ø"/>
            </a:pPr>
            <a:r>
              <a:rPr lang="fr-FR" sz="2000" dirty="0" err="1"/>
              <a:t>Number</a:t>
            </a:r>
            <a:r>
              <a:rPr lang="fr-FR" sz="2000" dirty="0"/>
              <a:t> of </a:t>
            </a:r>
            <a:r>
              <a:rPr lang="fr-FR" sz="2000" dirty="0" err="1"/>
              <a:t>detection</a:t>
            </a:r>
            <a:r>
              <a:rPr lang="fr-FR" sz="2000" dirty="0"/>
              <a:t> zones: 16</a:t>
            </a:r>
          </a:p>
          <a:p>
            <a:pPr>
              <a:buFont typeface="Wingdings" pitchFamily="2" charset="2"/>
              <a:buChar char="Ø"/>
            </a:pPr>
            <a:r>
              <a:rPr lang="fr-FR" sz="2000" dirty="0"/>
              <a:t>Size: 3.9 x 2.8 x 2.5 </a:t>
            </a:r>
            <a:r>
              <a:rPr lang="fr-FR" sz="2000" dirty="0" err="1"/>
              <a:t>inches</a:t>
            </a:r>
            <a:endParaRPr lang="fr-FR" sz="2000" dirty="0"/>
          </a:p>
          <a:p>
            <a:pPr>
              <a:buFont typeface="Wingdings" pitchFamily="2" charset="2"/>
              <a:buChar char="Ø"/>
            </a:pPr>
            <a:r>
              <a:rPr lang="fr-FR" sz="2000" dirty="0" err="1"/>
              <a:t>Weight</a:t>
            </a:r>
            <a:r>
              <a:rPr lang="fr-FR" sz="2000" dirty="0"/>
              <a:t>: 592g</a:t>
            </a:r>
          </a:p>
          <a:p>
            <a:pPr>
              <a:buFont typeface="Wingdings" pitchFamily="2" charset="2"/>
              <a:buChar char="Ø"/>
            </a:pPr>
            <a:r>
              <a:rPr lang="fr-FR" sz="2000" dirty="0"/>
              <a:t>Power : 2-pin </a:t>
            </a:r>
            <a:r>
              <a:rPr lang="fr-FR" sz="2000" dirty="0" err="1"/>
              <a:t>Lemo</a:t>
            </a:r>
            <a:r>
              <a:rPr lang="fr-FR" sz="2000" dirty="0"/>
              <a:t> to D-</a:t>
            </a:r>
            <a:r>
              <a:rPr lang="fr-FR" sz="2000" dirty="0" err="1"/>
              <a:t>Tap</a:t>
            </a:r>
            <a:r>
              <a:rPr lang="fr-FR" sz="2000" dirty="0"/>
              <a:t> power </a:t>
            </a:r>
            <a:r>
              <a:rPr lang="fr-FR" sz="2000" dirty="0" err="1"/>
              <a:t>cable</a:t>
            </a:r>
            <a:r>
              <a:rPr lang="fr-FR" sz="2000"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LR2</a:t>
            </a:r>
          </a:p>
        </p:txBody>
      </p:sp>
      <p:pic>
        <p:nvPicPr>
          <p:cNvPr id="4" name="Espace réservé du contenu 3" descr="lr2original.jpg"/>
          <p:cNvPicPr>
            <a:picLocks noGrp="1" noChangeAspect="1"/>
          </p:cNvPicPr>
          <p:nvPr>
            <p:ph sz="half" idx="1"/>
          </p:nvPr>
        </p:nvPicPr>
        <p:blipFill>
          <a:blip r:embed="rId2"/>
          <a:stretch>
            <a:fillRect/>
          </a:stretch>
        </p:blipFill>
        <p:spPr>
          <a:xfrm>
            <a:off x="5286380" y="1428736"/>
            <a:ext cx="3000396" cy="4525187"/>
          </a:xfrm>
        </p:spPr>
      </p:pic>
      <p:sp>
        <p:nvSpPr>
          <p:cNvPr id="5" name="Espace réservé du contenu 4"/>
          <p:cNvSpPr>
            <a:spLocks noGrp="1"/>
          </p:cNvSpPr>
          <p:nvPr>
            <p:ph sz="half" idx="2"/>
          </p:nvPr>
        </p:nvSpPr>
        <p:spPr>
          <a:xfrm>
            <a:off x="428596" y="1857364"/>
            <a:ext cx="4500594" cy="4525963"/>
          </a:xfrm>
        </p:spPr>
        <p:txBody>
          <a:bodyPr>
            <a:normAutofit/>
          </a:bodyPr>
          <a:lstStyle/>
          <a:p>
            <a:pPr>
              <a:buFont typeface="Wingdings" pitchFamily="2" charset="2"/>
              <a:buChar char="Ø"/>
            </a:pPr>
            <a:r>
              <a:rPr lang="fr-FR" sz="2400" dirty="0"/>
              <a:t>Horizontal angle of </a:t>
            </a:r>
            <a:r>
              <a:rPr lang="fr-FR" sz="2400" dirty="0" err="1"/>
              <a:t>view</a:t>
            </a:r>
            <a:r>
              <a:rPr lang="fr-FR" sz="2400" dirty="0"/>
              <a:t>: 20°</a:t>
            </a:r>
          </a:p>
          <a:p>
            <a:pPr>
              <a:buFont typeface="Wingdings" pitchFamily="2" charset="2"/>
              <a:buChar char="Ø"/>
            </a:pPr>
            <a:r>
              <a:rPr lang="fr-FR" sz="2400" dirty="0"/>
              <a:t>Vertical angle of </a:t>
            </a:r>
            <a:r>
              <a:rPr lang="fr-FR" sz="2400" dirty="0" err="1"/>
              <a:t>view</a:t>
            </a:r>
            <a:r>
              <a:rPr lang="fr-FR" sz="2400" dirty="0"/>
              <a:t>: 3°</a:t>
            </a:r>
          </a:p>
          <a:p>
            <a:pPr>
              <a:buFont typeface="Wingdings" pitchFamily="2" charset="2"/>
              <a:buChar char="Ø"/>
            </a:pPr>
            <a:r>
              <a:rPr lang="fr-FR" sz="2400" dirty="0" err="1"/>
              <a:t>Number</a:t>
            </a:r>
            <a:r>
              <a:rPr lang="fr-FR" sz="2400" dirty="0"/>
              <a:t> of </a:t>
            </a:r>
            <a:r>
              <a:rPr lang="fr-FR" sz="2400" dirty="0" err="1"/>
              <a:t>detection</a:t>
            </a:r>
            <a:r>
              <a:rPr lang="fr-FR" sz="2400" dirty="0"/>
              <a:t> zones: 16</a:t>
            </a:r>
          </a:p>
          <a:p>
            <a:pPr>
              <a:buFont typeface="Wingdings" pitchFamily="2" charset="2"/>
              <a:buChar char="Ø"/>
            </a:pPr>
            <a:r>
              <a:rPr lang="fr-FR" sz="2400" dirty="0"/>
              <a:t>Size: 3 x 5 x 1.5 </a:t>
            </a:r>
            <a:r>
              <a:rPr lang="fr-FR" sz="2400" dirty="0" err="1"/>
              <a:t>inches</a:t>
            </a:r>
            <a:endParaRPr lang="fr-FR" sz="2400" dirty="0"/>
          </a:p>
          <a:p>
            <a:pPr>
              <a:buFont typeface="Wingdings" pitchFamily="2" charset="2"/>
              <a:buChar char="Ø"/>
            </a:pPr>
            <a:r>
              <a:rPr lang="fr-FR" sz="2400" dirty="0" err="1"/>
              <a:t>Weight</a:t>
            </a:r>
            <a:r>
              <a:rPr lang="fr-FR" sz="2400" dirty="0"/>
              <a:t>: 800g?</a:t>
            </a:r>
          </a:p>
          <a:p>
            <a:pPr>
              <a:buFont typeface="Wingdings" pitchFamily="2" charset="2"/>
              <a:buChar char="Ø"/>
            </a:pPr>
            <a:r>
              <a:rPr lang="fr-FR" sz="2400" dirty="0"/>
              <a:t>Power : 2-pin </a:t>
            </a:r>
            <a:r>
              <a:rPr lang="fr-FR" sz="2400" dirty="0" err="1"/>
              <a:t>Lemo</a:t>
            </a:r>
            <a:r>
              <a:rPr lang="fr-FR" sz="2400" dirty="0"/>
              <a:t> to D-</a:t>
            </a:r>
            <a:r>
              <a:rPr lang="fr-FR" sz="2400" dirty="0" err="1"/>
              <a:t>Tap</a:t>
            </a:r>
            <a:r>
              <a:rPr lang="fr-FR" sz="2400" dirty="0"/>
              <a:t> power </a:t>
            </a:r>
            <a:r>
              <a:rPr lang="fr-FR" sz="2400" dirty="0" err="1"/>
              <a:t>cable</a:t>
            </a:r>
            <a:r>
              <a:rPr lang="fr-FR" sz="2400" dirty="0"/>
              <a:t> </a:t>
            </a:r>
          </a:p>
          <a:p>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viu.png"/>
          <p:cNvPicPr>
            <a:picLocks noChangeAspect="1"/>
          </p:cNvPicPr>
          <p:nvPr/>
        </p:nvPicPr>
        <p:blipFill>
          <a:blip r:embed="rId2" cstate="print"/>
          <a:stretch>
            <a:fillRect/>
          </a:stretch>
        </p:blipFill>
        <p:spPr>
          <a:xfrm>
            <a:off x="5857884" y="1571612"/>
            <a:ext cx="2500330" cy="2500330"/>
          </a:xfrm>
          <a:prstGeom prst="rect">
            <a:avLst/>
          </a:prstGeom>
        </p:spPr>
      </p:pic>
      <p:pic>
        <p:nvPicPr>
          <p:cNvPr id="6" name="Image 5" descr="mdr3.png"/>
          <p:cNvPicPr>
            <a:picLocks noChangeAspect="1"/>
          </p:cNvPicPr>
          <p:nvPr/>
        </p:nvPicPr>
        <p:blipFill>
          <a:blip r:embed="rId3" cstate="print"/>
          <a:stretch>
            <a:fillRect/>
          </a:stretch>
        </p:blipFill>
        <p:spPr>
          <a:xfrm>
            <a:off x="285720" y="3929066"/>
            <a:ext cx="2571768" cy="2571768"/>
          </a:xfrm>
          <a:prstGeom prst="rect">
            <a:avLst/>
          </a:prstGeom>
        </p:spPr>
      </p:pic>
      <p:pic>
        <p:nvPicPr>
          <p:cNvPr id="7" name="Image 6" descr="lr2m.png"/>
          <p:cNvPicPr>
            <a:picLocks noChangeAspect="1"/>
          </p:cNvPicPr>
          <p:nvPr/>
        </p:nvPicPr>
        <p:blipFill>
          <a:blip r:embed="rId4" cstate="print"/>
          <a:stretch>
            <a:fillRect/>
          </a:stretch>
        </p:blipFill>
        <p:spPr>
          <a:xfrm>
            <a:off x="2071670" y="-357214"/>
            <a:ext cx="2143140" cy="2143140"/>
          </a:xfrm>
          <a:prstGeom prst="rect">
            <a:avLst/>
          </a:prstGeom>
        </p:spPr>
      </p:pic>
      <p:pic>
        <p:nvPicPr>
          <p:cNvPr id="8" name="Image 7" descr="sony.jpeg"/>
          <p:cNvPicPr>
            <a:picLocks noChangeAspect="1"/>
          </p:cNvPicPr>
          <p:nvPr/>
        </p:nvPicPr>
        <p:blipFill>
          <a:blip r:embed="rId5"/>
          <a:stretch>
            <a:fillRect/>
          </a:stretch>
        </p:blipFill>
        <p:spPr>
          <a:xfrm>
            <a:off x="5072066" y="-285776"/>
            <a:ext cx="3677741" cy="2214554"/>
          </a:xfrm>
          <a:prstGeom prst="rect">
            <a:avLst/>
          </a:prstGeom>
        </p:spPr>
      </p:pic>
      <p:pic>
        <p:nvPicPr>
          <p:cNvPr id="9" name="Image 8" descr="venice_img_01.png"/>
          <p:cNvPicPr>
            <a:picLocks noChangeAspect="1"/>
          </p:cNvPicPr>
          <p:nvPr/>
        </p:nvPicPr>
        <p:blipFill>
          <a:blip r:embed="rId6"/>
          <a:stretch>
            <a:fillRect/>
          </a:stretch>
        </p:blipFill>
        <p:spPr>
          <a:xfrm>
            <a:off x="285720" y="1500174"/>
            <a:ext cx="3786214" cy="2145521"/>
          </a:xfrm>
          <a:prstGeom prst="rect">
            <a:avLst/>
          </a:prstGeom>
        </p:spPr>
      </p:pic>
      <p:pic>
        <p:nvPicPr>
          <p:cNvPr id="10" name="Picture 2"/>
          <p:cNvPicPr>
            <a:picLocks noChangeAspect="1" noChangeArrowheads="1"/>
          </p:cNvPicPr>
          <p:nvPr/>
        </p:nvPicPr>
        <p:blipFill>
          <a:blip r:embed="rId7"/>
          <a:stretch>
            <a:fillRect/>
          </a:stretch>
        </p:blipFill>
        <p:spPr bwMode="auto">
          <a:xfrm>
            <a:off x="4715705" y="4071942"/>
            <a:ext cx="4428295" cy="250033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6933.JPG"/>
          <p:cNvPicPr>
            <a:picLocks noChangeAspect="1"/>
          </p:cNvPicPr>
          <p:nvPr/>
        </p:nvPicPr>
        <p:blipFill>
          <a:blip r:embed="rId2" cstate="print"/>
          <a:stretch>
            <a:fillRect/>
          </a:stretch>
        </p:blipFill>
        <p:spPr>
          <a:xfrm>
            <a:off x="1357290" y="928670"/>
            <a:ext cx="6858047" cy="5143536"/>
          </a:xfrm>
          <a:prstGeom prst="rect">
            <a:avLst/>
          </a:prstGeom>
        </p:spPr>
      </p:pic>
      <p:sp>
        <p:nvSpPr>
          <p:cNvPr id="3" name="ZoneTexte 2"/>
          <p:cNvSpPr txBox="1"/>
          <p:nvPr/>
        </p:nvSpPr>
        <p:spPr>
          <a:xfrm>
            <a:off x="4500562" y="6072206"/>
            <a:ext cx="1357322" cy="369332"/>
          </a:xfrm>
          <a:prstGeom prst="rect">
            <a:avLst/>
          </a:prstGeom>
          <a:noFill/>
        </p:spPr>
        <p:txBody>
          <a:bodyPr wrap="square" rtlCol="0">
            <a:spAutoFit/>
          </a:bodyPr>
          <a:lstStyle/>
          <a:p>
            <a:r>
              <a:rPr lang="fr-FR" dirty="0"/>
              <a:t>MDR power</a:t>
            </a:r>
          </a:p>
        </p:txBody>
      </p:sp>
      <p:sp>
        <p:nvSpPr>
          <p:cNvPr id="4" name="ZoneTexte 3"/>
          <p:cNvSpPr txBox="1"/>
          <p:nvPr/>
        </p:nvSpPr>
        <p:spPr>
          <a:xfrm>
            <a:off x="6215074" y="6072206"/>
            <a:ext cx="1357322" cy="369332"/>
          </a:xfrm>
          <a:prstGeom prst="rect">
            <a:avLst/>
          </a:prstGeom>
          <a:noFill/>
        </p:spPr>
        <p:txBody>
          <a:bodyPr wrap="square" rtlCol="0">
            <a:spAutoFit/>
          </a:bodyPr>
          <a:lstStyle/>
          <a:p>
            <a:r>
              <a:rPr lang="fr-FR" dirty="0"/>
              <a:t>VIU power</a:t>
            </a:r>
          </a:p>
        </p:txBody>
      </p:sp>
      <p:sp>
        <p:nvSpPr>
          <p:cNvPr id="5" name="ZoneTexte 4"/>
          <p:cNvSpPr txBox="1"/>
          <p:nvPr/>
        </p:nvSpPr>
        <p:spPr>
          <a:xfrm>
            <a:off x="2571736" y="500042"/>
            <a:ext cx="1285884" cy="369332"/>
          </a:xfrm>
          <a:prstGeom prst="rect">
            <a:avLst/>
          </a:prstGeom>
          <a:noFill/>
        </p:spPr>
        <p:txBody>
          <a:bodyPr wrap="square" rtlCol="0">
            <a:spAutoFit/>
          </a:bodyPr>
          <a:lstStyle/>
          <a:p>
            <a:r>
              <a:rPr lang="fr-FR" dirty="0"/>
              <a:t>BNC </a:t>
            </a:r>
            <a:r>
              <a:rPr lang="fr-FR" dirty="0" err="1"/>
              <a:t>cable</a:t>
            </a:r>
            <a:endParaRPr lang="fr-FR" dirty="0"/>
          </a:p>
        </p:txBody>
      </p:sp>
      <p:sp>
        <p:nvSpPr>
          <p:cNvPr id="6" name="ZoneTexte 5"/>
          <p:cNvSpPr txBox="1"/>
          <p:nvPr/>
        </p:nvSpPr>
        <p:spPr>
          <a:xfrm>
            <a:off x="4357686" y="500042"/>
            <a:ext cx="1357322" cy="369332"/>
          </a:xfrm>
          <a:prstGeom prst="rect">
            <a:avLst/>
          </a:prstGeom>
          <a:noFill/>
        </p:spPr>
        <p:txBody>
          <a:bodyPr wrap="square" rtlCol="0">
            <a:spAutoFit/>
          </a:bodyPr>
          <a:lstStyle/>
          <a:p>
            <a:r>
              <a:rPr lang="fr-FR" dirty="0"/>
              <a:t>BNC </a:t>
            </a:r>
            <a:r>
              <a:rPr lang="fr-FR" dirty="0" err="1"/>
              <a:t>cable</a:t>
            </a:r>
            <a:endParaRPr lang="fr-FR" dirty="0"/>
          </a:p>
        </p:txBody>
      </p:sp>
      <p:sp>
        <p:nvSpPr>
          <p:cNvPr id="7" name="ZoneTexte 6"/>
          <p:cNvSpPr txBox="1"/>
          <p:nvPr/>
        </p:nvSpPr>
        <p:spPr>
          <a:xfrm>
            <a:off x="6215074" y="500042"/>
            <a:ext cx="2071702" cy="369332"/>
          </a:xfrm>
          <a:prstGeom prst="rect">
            <a:avLst/>
          </a:prstGeom>
          <a:noFill/>
        </p:spPr>
        <p:txBody>
          <a:bodyPr wrap="square" rtlCol="0">
            <a:spAutoFit/>
          </a:bodyPr>
          <a:lstStyle/>
          <a:p>
            <a:r>
              <a:rPr lang="fr-FR" dirty="0"/>
              <a:t>Monitor power</a:t>
            </a:r>
          </a:p>
        </p:txBody>
      </p:sp>
      <p:sp>
        <p:nvSpPr>
          <p:cNvPr id="8" name="ZoneTexte 7"/>
          <p:cNvSpPr txBox="1"/>
          <p:nvPr/>
        </p:nvSpPr>
        <p:spPr>
          <a:xfrm>
            <a:off x="2000232" y="6072206"/>
            <a:ext cx="1571636" cy="369332"/>
          </a:xfrm>
          <a:prstGeom prst="rect">
            <a:avLst/>
          </a:prstGeom>
          <a:noFill/>
        </p:spPr>
        <p:txBody>
          <a:bodyPr wrap="square" rtlCol="0">
            <a:spAutoFit/>
          </a:bodyPr>
          <a:lstStyle/>
          <a:p>
            <a:r>
              <a:rPr lang="fr-FR" dirty="0"/>
              <a:t>Serial </a:t>
            </a:r>
            <a:r>
              <a:rPr lang="fr-FR" dirty="0" err="1"/>
              <a:t>cable</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_6934.JPG"/>
          <p:cNvPicPr>
            <a:picLocks noChangeAspect="1"/>
          </p:cNvPicPr>
          <p:nvPr/>
        </p:nvPicPr>
        <p:blipFill>
          <a:blip r:embed="rId2" cstate="print"/>
          <a:stretch>
            <a:fillRect/>
          </a:stretch>
        </p:blipFill>
        <p:spPr>
          <a:xfrm>
            <a:off x="1428728" y="1643050"/>
            <a:ext cx="6191293" cy="4643470"/>
          </a:xfrm>
          <a:prstGeom prst="rect">
            <a:avLst/>
          </a:prstGeom>
        </p:spPr>
      </p:pic>
      <p:sp>
        <p:nvSpPr>
          <p:cNvPr id="4" name="ZoneTexte 3"/>
          <p:cNvSpPr txBox="1"/>
          <p:nvPr/>
        </p:nvSpPr>
        <p:spPr>
          <a:xfrm>
            <a:off x="3000364" y="928670"/>
            <a:ext cx="3571900" cy="369332"/>
          </a:xfrm>
          <a:prstGeom prst="rect">
            <a:avLst/>
          </a:prstGeom>
          <a:noFill/>
        </p:spPr>
        <p:txBody>
          <a:bodyPr wrap="square" rtlCol="0">
            <a:spAutoFit/>
          </a:bodyPr>
          <a:lstStyle/>
          <a:p>
            <a:r>
              <a:rPr lang="fr-FR" dirty="0"/>
              <a:t>Serial </a:t>
            </a:r>
            <a:r>
              <a:rPr lang="fr-FR" dirty="0" err="1"/>
              <a:t>cable</a:t>
            </a:r>
            <a:r>
              <a:rPr lang="fr-FR" dirty="0"/>
              <a:t> </a:t>
            </a:r>
            <a:r>
              <a:rPr lang="fr-FR" dirty="0" err="1"/>
              <a:t>from</a:t>
            </a:r>
            <a:r>
              <a:rPr lang="fr-FR" dirty="0"/>
              <a:t> LR2 to MDR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truuuvznyb441.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avec flèche 4"/>
          <p:cNvCxnSpPr/>
          <p:nvPr/>
        </p:nvCxnSpPr>
        <p:spPr>
          <a:xfrm>
            <a:off x="2714612" y="642918"/>
            <a:ext cx="4500594" cy="1588"/>
          </a:xfrm>
          <a:prstGeom prst="straightConnector1">
            <a:avLst/>
          </a:prstGeom>
          <a:ln w="3810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215206" y="642918"/>
            <a:ext cx="642942" cy="338554"/>
          </a:xfrm>
          <a:prstGeom prst="rect">
            <a:avLst/>
          </a:prstGeom>
          <a:solidFill>
            <a:schemeClr val="accent6">
              <a:lumMod val="75000"/>
            </a:schemeClr>
          </a:solidFill>
        </p:spPr>
        <p:txBody>
          <a:bodyPr wrap="square" rtlCol="0">
            <a:spAutoFit/>
          </a:bodyPr>
          <a:lstStyle/>
          <a:p>
            <a:r>
              <a:rPr lang="fr-FR" sz="1600" dirty="0"/>
              <a:t>Serial</a:t>
            </a:r>
          </a:p>
        </p:txBody>
      </p:sp>
      <p:sp>
        <p:nvSpPr>
          <p:cNvPr id="10" name="ZoneTexte 9"/>
          <p:cNvSpPr txBox="1"/>
          <p:nvPr/>
        </p:nvSpPr>
        <p:spPr>
          <a:xfrm>
            <a:off x="2285984" y="142852"/>
            <a:ext cx="714380" cy="338554"/>
          </a:xfrm>
          <a:prstGeom prst="rect">
            <a:avLst/>
          </a:prstGeom>
          <a:solidFill>
            <a:schemeClr val="accent6">
              <a:lumMod val="75000"/>
            </a:schemeClr>
          </a:solidFill>
        </p:spPr>
        <p:txBody>
          <a:bodyPr wrap="square" rtlCol="0">
            <a:spAutoFit/>
          </a:bodyPr>
          <a:lstStyle/>
          <a:p>
            <a:r>
              <a:rPr lang="fr-FR" sz="1600" dirty="0"/>
              <a:t>Serial</a:t>
            </a:r>
          </a:p>
        </p:txBody>
      </p:sp>
      <p:sp>
        <p:nvSpPr>
          <p:cNvPr id="13" name="ZoneTexte 12"/>
          <p:cNvSpPr txBox="1"/>
          <p:nvPr/>
        </p:nvSpPr>
        <p:spPr>
          <a:xfrm>
            <a:off x="642910" y="3357562"/>
            <a:ext cx="1928826" cy="52322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800" dirty="0"/>
              <a:t>CAMERA</a:t>
            </a:r>
          </a:p>
        </p:txBody>
      </p:sp>
      <p:cxnSp>
        <p:nvCxnSpPr>
          <p:cNvPr id="15" name="Connecteur droit avec flèche 14"/>
          <p:cNvCxnSpPr/>
          <p:nvPr/>
        </p:nvCxnSpPr>
        <p:spPr>
          <a:xfrm rot="5400000">
            <a:off x="-713618" y="1713694"/>
            <a:ext cx="271464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71472" y="142852"/>
            <a:ext cx="785818" cy="307777"/>
          </a:xfrm>
          <a:prstGeom prst="rect">
            <a:avLst/>
          </a:prstGeom>
          <a:solidFill>
            <a:srgbClr val="FF0000"/>
          </a:solidFill>
        </p:spPr>
        <p:txBody>
          <a:bodyPr wrap="square" rtlCol="0">
            <a:spAutoFit/>
          </a:bodyPr>
          <a:lstStyle/>
          <a:p>
            <a:r>
              <a:rPr lang="fr-FR" sz="1400" dirty="0"/>
              <a:t>power</a:t>
            </a:r>
          </a:p>
        </p:txBody>
      </p:sp>
      <p:sp>
        <p:nvSpPr>
          <p:cNvPr id="24" name="ZoneTexte 23"/>
          <p:cNvSpPr txBox="1"/>
          <p:nvPr/>
        </p:nvSpPr>
        <p:spPr>
          <a:xfrm>
            <a:off x="2857488" y="5929330"/>
            <a:ext cx="785818" cy="307777"/>
          </a:xfrm>
          <a:prstGeom prst="rect">
            <a:avLst/>
          </a:prstGeom>
          <a:solidFill>
            <a:srgbClr val="FF0000"/>
          </a:solidFill>
        </p:spPr>
        <p:txBody>
          <a:bodyPr wrap="square" rtlCol="0">
            <a:spAutoFit/>
          </a:bodyPr>
          <a:lstStyle/>
          <a:p>
            <a:r>
              <a:rPr lang="fr-FR" sz="1400" dirty="0"/>
              <a:t>power</a:t>
            </a:r>
          </a:p>
        </p:txBody>
      </p:sp>
      <p:sp>
        <p:nvSpPr>
          <p:cNvPr id="25" name="ZoneTexte 24"/>
          <p:cNvSpPr txBox="1"/>
          <p:nvPr/>
        </p:nvSpPr>
        <p:spPr>
          <a:xfrm>
            <a:off x="571472" y="3000372"/>
            <a:ext cx="857256" cy="646331"/>
          </a:xfrm>
          <a:prstGeom prst="rect">
            <a:avLst/>
          </a:prstGeom>
          <a:noFill/>
        </p:spPr>
        <p:txBody>
          <a:bodyPr wrap="square" rtlCol="0">
            <a:spAutoFit/>
          </a:bodyPr>
          <a:lstStyle/>
          <a:p>
            <a:r>
              <a:rPr lang="fr-FR" dirty="0"/>
              <a:t>D-</a:t>
            </a:r>
            <a:r>
              <a:rPr lang="fr-FR" dirty="0" err="1"/>
              <a:t>Tap</a:t>
            </a:r>
            <a:r>
              <a:rPr lang="fr-FR" dirty="0"/>
              <a:t> </a:t>
            </a:r>
          </a:p>
          <a:p>
            <a:endParaRPr lang="fr-FR" dirty="0"/>
          </a:p>
        </p:txBody>
      </p:sp>
      <p:sp>
        <p:nvSpPr>
          <p:cNvPr id="26" name="ZoneTexte 25"/>
          <p:cNvSpPr txBox="1"/>
          <p:nvPr/>
        </p:nvSpPr>
        <p:spPr>
          <a:xfrm>
            <a:off x="0" y="3214686"/>
            <a:ext cx="571504" cy="523220"/>
          </a:xfrm>
          <a:prstGeom prst="rect">
            <a:avLst/>
          </a:prstGeom>
          <a:solidFill>
            <a:schemeClr val="accent1">
              <a:lumMod val="40000"/>
              <a:lumOff val="60000"/>
            </a:schemeClr>
          </a:solidFill>
        </p:spPr>
        <p:txBody>
          <a:bodyPr wrap="square" rtlCol="0">
            <a:spAutoFit/>
          </a:bodyPr>
          <a:lstStyle/>
          <a:p>
            <a:r>
              <a:rPr lang="fr-FR" sz="1400" dirty="0"/>
              <a:t>SDI OUT</a:t>
            </a:r>
          </a:p>
        </p:txBody>
      </p:sp>
      <p:sp>
        <p:nvSpPr>
          <p:cNvPr id="27" name="Rectangle 26"/>
          <p:cNvSpPr/>
          <p:nvPr/>
        </p:nvSpPr>
        <p:spPr>
          <a:xfrm>
            <a:off x="1785918" y="3000372"/>
            <a:ext cx="724494" cy="369332"/>
          </a:xfrm>
          <a:prstGeom prst="rect">
            <a:avLst/>
          </a:prstGeom>
        </p:spPr>
        <p:txBody>
          <a:bodyPr wrap="none">
            <a:spAutoFit/>
          </a:bodyPr>
          <a:lstStyle/>
          <a:p>
            <a:r>
              <a:rPr lang="fr-FR" dirty="0"/>
              <a:t>D-</a:t>
            </a:r>
            <a:r>
              <a:rPr lang="fr-FR" dirty="0" err="1"/>
              <a:t>Tap</a:t>
            </a:r>
            <a:endParaRPr lang="fr-FR" dirty="0"/>
          </a:p>
        </p:txBody>
      </p:sp>
      <p:pic>
        <p:nvPicPr>
          <p:cNvPr id="28" name="Image 27" descr="viu.png"/>
          <p:cNvPicPr>
            <a:picLocks noChangeAspect="1"/>
          </p:cNvPicPr>
          <p:nvPr/>
        </p:nvPicPr>
        <p:blipFill>
          <a:blip r:embed="rId2" cstate="print"/>
          <a:stretch>
            <a:fillRect/>
          </a:stretch>
        </p:blipFill>
        <p:spPr>
          <a:xfrm>
            <a:off x="357158" y="4357670"/>
            <a:ext cx="2500330" cy="2500330"/>
          </a:xfrm>
          <a:prstGeom prst="rect">
            <a:avLst/>
          </a:prstGeom>
          <a:ln w="38100">
            <a:noFill/>
          </a:ln>
        </p:spPr>
      </p:pic>
      <p:pic>
        <p:nvPicPr>
          <p:cNvPr id="29" name="Image 28" descr="sony.jpeg"/>
          <p:cNvPicPr>
            <a:picLocks noChangeAspect="1"/>
          </p:cNvPicPr>
          <p:nvPr/>
        </p:nvPicPr>
        <p:blipFill>
          <a:blip r:embed="rId3"/>
          <a:stretch>
            <a:fillRect/>
          </a:stretch>
        </p:blipFill>
        <p:spPr>
          <a:xfrm>
            <a:off x="5786382" y="4369118"/>
            <a:ext cx="3357618" cy="2488882"/>
          </a:xfrm>
          <a:prstGeom prst="rect">
            <a:avLst/>
          </a:prstGeom>
          <a:ln w="38100">
            <a:noFill/>
          </a:ln>
        </p:spPr>
      </p:pic>
      <p:sp>
        <p:nvSpPr>
          <p:cNvPr id="30" name="ZoneTexte 29"/>
          <p:cNvSpPr txBox="1"/>
          <p:nvPr/>
        </p:nvSpPr>
        <p:spPr>
          <a:xfrm>
            <a:off x="2857488" y="5500702"/>
            <a:ext cx="857256" cy="307777"/>
          </a:xfrm>
          <a:prstGeom prst="rect">
            <a:avLst/>
          </a:prstGeom>
          <a:solidFill>
            <a:schemeClr val="tx2">
              <a:lumMod val="60000"/>
              <a:lumOff val="40000"/>
            </a:schemeClr>
          </a:solidFill>
        </p:spPr>
        <p:txBody>
          <a:bodyPr wrap="square" rtlCol="0">
            <a:spAutoFit/>
          </a:bodyPr>
          <a:lstStyle/>
          <a:p>
            <a:r>
              <a:rPr lang="fr-FR" sz="1400" dirty="0"/>
              <a:t>overlay</a:t>
            </a:r>
          </a:p>
        </p:txBody>
      </p:sp>
      <p:sp>
        <p:nvSpPr>
          <p:cNvPr id="31" name="ZoneTexte 30"/>
          <p:cNvSpPr txBox="1"/>
          <p:nvPr/>
        </p:nvSpPr>
        <p:spPr>
          <a:xfrm>
            <a:off x="2786050" y="5143512"/>
            <a:ext cx="1214446" cy="307777"/>
          </a:xfrm>
          <a:prstGeom prst="rect">
            <a:avLst/>
          </a:prstGeom>
          <a:noFill/>
        </p:spPr>
        <p:txBody>
          <a:bodyPr wrap="square" rtlCol="0">
            <a:spAutoFit/>
          </a:bodyPr>
          <a:lstStyle/>
          <a:p>
            <a:r>
              <a:rPr lang="fr-FR" sz="1400" dirty="0" err="1"/>
              <a:t>Loop</a:t>
            </a:r>
            <a:r>
              <a:rPr lang="fr-FR" sz="1400" dirty="0"/>
              <a:t>-</a:t>
            </a:r>
            <a:r>
              <a:rPr lang="fr-FR" sz="1400" dirty="0" err="1"/>
              <a:t>thru</a:t>
            </a:r>
            <a:r>
              <a:rPr lang="fr-FR" sz="1400" dirty="0"/>
              <a:t>*</a:t>
            </a:r>
          </a:p>
        </p:txBody>
      </p:sp>
      <p:sp>
        <p:nvSpPr>
          <p:cNvPr id="35" name="ZoneTexte 34"/>
          <p:cNvSpPr txBox="1"/>
          <p:nvPr/>
        </p:nvSpPr>
        <p:spPr>
          <a:xfrm>
            <a:off x="0" y="5286388"/>
            <a:ext cx="642910" cy="307777"/>
          </a:xfrm>
          <a:prstGeom prst="rect">
            <a:avLst/>
          </a:prstGeom>
          <a:solidFill>
            <a:schemeClr val="tx2">
              <a:lumMod val="40000"/>
              <a:lumOff val="60000"/>
            </a:schemeClr>
          </a:solidFill>
        </p:spPr>
        <p:txBody>
          <a:bodyPr wrap="square" rtlCol="0">
            <a:spAutoFit/>
          </a:bodyPr>
          <a:lstStyle/>
          <a:p>
            <a:r>
              <a:rPr lang="fr-FR" sz="1400" dirty="0"/>
              <a:t>input</a:t>
            </a:r>
          </a:p>
        </p:txBody>
      </p:sp>
      <p:cxnSp>
        <p:nvCxnSpPr>
          <p:cNvPr id="37" name="Connecteur droit avec flèche 36"/>
          <p:cNvCxnSpPr/>
          <p:nvPr/>
        </p:nvCxnSpPr>
        <p:spPr>
          <a:xfrm rot="5400000">
            <a:off x="-452786" y="4524696"/>
            <a:ext cx="1477044" cy="32"/>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rot="10800000">
            <a:off x="3929058" y="5643578"/>
            <a:ext cx="2643206" cy="1588"/>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5" name="Image 44" descr="mdr3.png"/>
          <p:cNvPicPr>
            <a:picLocks noChangeAspect="1"/>
          </p:cNvPicPr>
          <p:nvPr/>
        </p:nvPicPr>
        <p:blipFill>
          <a:blip r:embed="rId4" cstate="print"/>
          <a:stretch>
            <a:fillRect/>
          </a:stretch>
        </p:blipFill>
        <p:spPr>
          <a:xfrm>
            <a:off x="428596" y="285728"/>
            <a:ext cx="2571768" cy="2571768"/>
          </a:xfrm>
          <a:prstGeom prst="rect">
            <a:avLst/>
          </a:prstGeom>
        </p:spPr>
      </p:pic>
      <p:pic>
        <p:nvPicPr>
          <p:cNvPr id="47" name="Image 46" descr="lr2m.png"/>
          <p:cNvPicPr>
            <a:picLocks noChangeAspect="1"/>
          </p:cNvPicPr>
          <p:nvPr/>
        </p:nvPicPr>
        <p:blipFill>
          <a:blip r:embed="rId5" cstate="print"/>
          <a:stretch>
            <a:fillRect/>
          </a:stretch>
        </p:blipFill>
        <p:spPr>
          <a:xfrm>
            <a:off x="6357950" y="642918"/>
            <a:ext cx="2143140" cy="2143140"/>
          </a:xfrm>
          <a:prstGeom prst="rect">
            <a:avLst/>
          </a:prstGeom>
        </p:spPr>
      </p:pic>
      <p:sp>
        <p:nvSpPr>
          <p:cNvPr id="51" name="ZoneTexte 50"/>
          <p:cNvSpPr txBox="1"/>
          <p:nvPr/>
        </p:nvSpPr>
        <p:spPr>
          <a:xfrm>
            <a:off x="5786446" y="5143512"/>
            <a:ext cx="785818" cy="369332"/>
          </a:xfrm>
          <a:prstGeom prst="rect">
            <a:avLst/>
          </a:prstGeom>
          <a:solidFill>
            <a:schemeClr val="tx2">
              <a:lumMod val="40000"/>
              <a:lumOff val="60000"/>
            </a:schemeClr>
          </a:solidFill>
        </p:spPr>
        <p:txBody>
          <a:bodyPr wrap="square" rtlCol="0">
            <a:spAutoFit/>
          </a:bodyPr>
          <a:lstStyle/>
          <a:p>
            <a:r>
              <a:rPr lang="fr-FR" dirty="0"/>
              <a:t>SDI IN</a:t>
            </a:r>
          </a:p>
        </p:txBody>
      </p:sp>
      <p:sp>
        <p:nvSpPr>
          <p:cNvPr id="52" name="ZoneTexte 51"/>
          <p:cNvSpPr txBox="1"/>
          <p:nvPr/>
        </p:nvSpPr>
        <p:spPr>
          <a:xfrm>
            <a:off x="3571868" y="0"/>
            <a:ext cx="2357454" cy="400110"/>
          </a:xfrm>
          <a:prstGeom prst="rect">
            <a:avLst/>
          </a:prstGeom>
          <a:noFill/>
        </p:spPr>
        <p:txBody>
          <a:bodyPr wrap="square" rtlCol="0">
            <a:spAutoFit/>
          </a:bodyPr>
          <a:lstStyle/>
          <a:p>
            <a:r>
              <a:rPr lang="fr-FR" sz="2000" b="1" dirty="0" err="1">
                <a:solidFill>
                  <a:srgbClr val="002060"/>
                </a:solidFill>
              </a:rPr>
              <a:t>Connection</a:t>
            </a:r>
            <a:r>
              <a:rPr lang="fr-FR" sz="2000" b="1" dirty="0">
                <a:solidFill>
                  <a:srgbClr val="002060"/>
                </a:solidFill>
              </a:rPr>
              <a:t> </a:t>
            </a:r>
            <a:r>
              <a:rPr lang="fr-FR" sz="2000" b="1" dirty="0" err="1">
                <a:solidFill>
                  <a:srgbClr val="002060"/>
                </a:solidFill>
              </a:rPr>
              <a:t>Diagram</a:t>
            </a:r>
            <a:endParaRPr lang="fr-FR" sz="2000" b="1" dirty="0">
              <a:solidFill>
                <a:srgbClr val="002060"/>
              </a:solidFill>
            </a:endParaRPr>
          </a:p>
        </p:txBody>
      </p:sp>
      <p:sp>
        <p:nvSpPr>
          <p:cNvPr id="32" name="ZoneTexte 31"/>
          <p:cNvSpPr txBox="1"/>
          <p:nvPr/>
        </p:nvSpPr>
        <p:spPr>
          <a:xfrm>
            <a:off x="0" y="6550223"/>
            <a:ext cx="4572032" cy="307777"/>
          </a:xfrm>
          <a:prstGeom prst="rect">
            <a:avLst/>
          </a:prstGeom>
          <a:noFill/>
        </p:spPr>
        <p:txBody>
          <a:bodyPr wrap="square" rtlCol="0">
            <a:spAutoFit/>
          </a:bodyPr>
          <a:lstStyle/>
          <a:p>
            <a:r>
              <a:rPr lang="fr-FR" sz="1400" dirty="0"/>
              <a:t>*</a:t>
            </a:r>
            <a:r>
              <a:rPr lang="fr-FR" sz="1400" dirty="0" err="1"/>
              <a:t>Loop</a:t>
            </a:r>
            <a:r>
              <a:rPr lang="fr-FR" sz="1400" dirty="0"/>
              <a:t>-</a:t>
            </a:r>
            <a:r>
              <a:rPr lang="fr-FR" sz="1400" dirty="0" err="1"/>
              <a:t>thru</a:t>
            </a:r>
            <a:r>
              <a:rPr lang="fr-FR" sz="1400" dirty="0"/>
              <a:t> = clean </a:t>
            </a:r>
            <a:r>
              <a:rPr lang="fr-FR" sz="1400" dirty="0" err="1"/>
              <a:t>video</a:t>
            </a:r>
            <a:r>
              <a:rPr lang="fr-FR" sz="1400" dirty="0"/>
              <a:t>/ overlay = </a:t>
            </a:r>
            <a:r>
              <a:rPr lang="fr-FR" sz="1400" dirty="0" err="1"/>
              <a:t>video</a:t>
            </a:r>
            <a:r>
              <a:rPr lang="fr-FR" sz="1400" dirty="0"/>
              <a:t> + overlay</a:t>
            </a:r>
          </a:p>
        </p:txBody>
      </p:sp>
      <p:sp>
        <p:nvSpPr>
          <p:cNvPr id="33" name="ZoneTexte 32"/>
          <p:cNvSpPr txBox="1"/>
          <p:nvPr/>
        </p:nvSpPr>
        <p:spPr>
          <a:xfrm>
            <a:off x="4214810" y="5357826"/>
            <a:ext cx="1285884" cy="338554"/>
          </a:xfrm>
          <a:prstGeom prst="rect">
            <a:avLst/>
          </a:prstGeom>
          <a:noFill/>
        </p:spPr>
        <p:txBody>
          <a:bodyPr wrap="square" rtlCol="0">
            <a:spAutoFit/>
          </a:bodyPr>
          <a:lstStyle/>
          <a:p>
            <a:r>
              <a:rPr lang="fr-FR" sz="1600" dirty="0"/>
              <a:t>BNC </a:t>
            </a:r>
            <a:r>
              <a:rPr lang="fr-FR" sz="1600" dirty="0" err="1"/>
              <a:t>cable</a:t>
            </a:r>
            <a:endParaRPr lang="fr-FR" sz="1600" dirty="0"/>
          </a:p>
        </p:txBody>
      </p:sp>
      <p:sp>
        <p:nvSpPr>
          <p:cNvPr id="34" name="ZoneTexte 33"/>
          <p:cNvSpPr txBox="1"/>
          <p:nvPr/>
        </p:nvSpPr>
        <p:spPr>
          <a:xfrm rot="16200000">
            <a:off x="268637" y="4124744"/>
            <a:ext cx="677108" cy="642942"/>
          </a:xfrm>
          <a:prstGeom prst="rect">
            <a:avLst/>
          </a:prstGeom>
          <a:noFill/>
        </p:spPr>
        <p:txBody>
          <a:bodyPr vert="vert" wrap="square" rtlCol="0">
            <a:spAutoFit/>
          </a:bodyPr>
          <a:lstStyle/>
          <a:p>
            <a:r>
              <a:rPr lang="fr-FR" sz="1600" dirty="0"/>
              <a:t>BNC </a:t>
            </a:r>
            <a:r>
              <a:rPr lang="fr-FR" sz="1600" dirty="0" err="1"/>
              <a:t>cable</a:t>
            </a:r>
            <a:endParaRPr lang="fr-FR"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274638"/>
            <a:ext cx="9144000" cy="1082660"/>
          </a:xfrm>
        </p:spPr>
        <p:txBody>
          <a:bodyPr>
            <a:normAutofit/>
          </a:bodyPr>
          <a:lstStyle/>
          <a:p>
            <a:r>
              <a:rPr lang="fr-FR" sz="2800" dirty="0"/>
              <a:t>Check MDR, VIU,HU Channel</a:t>
            </a:r>
          </a:p>
        </p:txBody>
      </p:sp>
      <p:pic>
        <p:nvPicPr>
          <p:cNvPr id="4" name="Image 3" descr="IMG_6761.jpg"/>
          <p:cNvPicPr>
            <a:picLocks noChangeAspect="1"/>
          </p:cNvPicPr>
          <p:nvPr/>
        </p:nvPicPr>
        <p:blipFill>
          <a:blip r:embed="rId2" cstate="print"/>
          <a:stretch>
            <a:fillRect/>
          </a:stretch>
        </p:blipFill>
        <p:spPr>
          <a:xfrm>
            <a:off x="428596" y="1428736"/>
            <a:ext cx="2428892" cy="3294122"/>
          </a:xfrm>
          <a:prstGeom prst="rect">
            <a:avLst/>
          </a:prstGeom>
        </p:spPr>
      </p:pic>
      <p:pic>
        <p:nvPicPr>
          <p:cNvPr id="6" name="Image 5" descr="IMG_6758.jpg"/>
          <p:cNvPicPr>
            <a:picLocks noChangeAspect="1"/>
          </p:cNvPicPr>
          <p:nvPr/>
        </p:nvPicPr>
        <p:blipFill>
          <a:blip r:embed="rId3" cstate="print"/>
          <a:stretch>
            <a:fillRect/>
          </a:stretch>
        </p:blipFill>
        <p:spPr>
          <a:xfrm>
            <a:off x="3000364" y="1428736"/>
            <a:ext cx="3298964" cy="2214578"/>
          </a:xfrm>
          <a:prstGeom prst="rect">
            <a:avLst/>
          </a:prstGeom>
        </p:spPr>
      </p:pic>
      <p:pic>
        <p:nvPicPr>
          <p:cNvPr id="7" name="Image 6" descr="IMG_6750.jpg"/>
          <p:cNvPicPr>
            <a:picLocks noChangeAspect="1"/>
          </p:cNvPicPr>
          <p:nvPr/>
        </p:nvPicPr>
        <p:blipFill>
          <a:blip r:embed="rId4" cstate="print"/>
          <a:stretch>
            <a:fillRect/>
          </a:stretch>
        </p:blipFill>
        <p:spPr>
          <a:xfrm>
            <a:off x="6429388" y="1428736"/>
            <a:ext cx="2286016" cy="3379402"/>
          </a:xfrm>
          <a:prstGeom prst="rect">
            <a:avLst/>
          </a:prstGeom>
        </p:spPr>
      </p:pic>
      <p:sp>
        <p:nvSpPr>
          <p:cNvPr id="8" name="ZoneTexte 7"/>
          <p:cNvSpPr txBox="1"/>
          <p:nvPr/>
        </p:nvSpPr>
        <p:spPr>
          <a:xfrm>
            <a:off x="357158" y="5072074"/>
            <a:ext cx="2500330" cy="1477328"/>
          </a:xfrm>
          <a:prstGeom prst="rect">
            <a:avLst/>
          </a:prstGeom>
          <a:noFill/>
        </p:spPr>
        <p:txBody>
          <a:bodyPr wrap="square" rtlCol="0">
            <a:spAutoFit/>
          </a:bodyPr>
          <a:lstStyle/>
          <a:p>
            <a:r>
              <a:rPr lang="fr-FR" dirty="0"/>
              <a:t>To change </a:t>
            </a:r>
            <a:r>
              <a:rPr lang="fr-FR" dirty="0" err="1"/>
              <a:t>channel</a:t>
            </a:r>
            <a:r>
              <a:rPr lang="fr-FR" dirty="0"/>
              <a:t>, </a:t>
            </a:r>
            <a:r>
              <a:rPr lang="fr-FR" dirty="0" err="1"/>
              <a:t>press</a:t>
            </a:r>
            <a:r>
              <a:rPr lang="fr-FR" dirty="0"/>
              <a:t> the first </a:t>
            </a:r>
            <a:r>
              <a:rPr lang="fr-FR" dirty="0" err="1"/>
              <a:t>button</a:t>
            </a:r>
            <a:r>
              <a:rPr lang="fr-FR" dirty="0"/>
              <a:t> </a:t>
            </a:r>
            <a:r>
              <a:rPr lang="fr-FR" dirty="0" err="1"/>
              <a:t>until</a:t>
            </a:r>
            <a:r>
              <a:rPr lang="fr-FR" dirty="0"/>
              <a:t> </a:t>
            </a:r>
            <a:r>
              <a:rPr lang="fr-FR" dirty="0" err="1"/>
              <a:t>channel</a:t>
            </a:r>
            <a:r>
              <a:rPr lang="fr-FR" dirty="0"/>
              <a:t> </a:t>
            </a:r>
            <a:r>
              <a:rPr lang="fr-FR" dirty="0" err="1"/>
              <a:t>is</a:t>
            </a:r>
            <a:r>
              <a:rPr lang="fr-FR" dirty="0"/>
              <a:t> </a:t>
            </a:r>
            <a:r>
              <a:rPr lang="fr-FR" dirty="0" err="1"/>
              <a:t>flashing</a:t>
            </a:r>
            <a:r>
              <a:rPr lang="fr-FR" dirty="0"/>
              <a:t> and use </a:t>
            </a:r>
            <a:r>
              <a:rPr lang="fr-FR" dirty="0" err="1"/>
              <a:t>keys</a:t>
            </a:r>
            <a:r>
              <a:rPr lang="fr-FR" dirty="0"/>
              <a:t> to </a:t>
            </a:r>
            <a:r>
              <a:rPr lang="fr-FR" dirty="0" err="1"/>
              <a:t>increase</a:t>
            </a:r>
            <a:r>
              <a:rPr lang="fr-FR" dirty="0"/>
              <a:t>/</a:t>
            </a:r>
            <a:r>
              <a:rPr lang="fr-FR" dirty="0" err="1"/>
              <a:t>decrease</a:t>
            </a:r>
            <a:r>
              <a:rPr lang="fr-FR" dirty="0"/>
              <a:t> </a:t>
            </a:r>
          </a:p>
        </p:txBody>
      </p:sp>
      <p:cxnSp>
        <p:nvCxnSpPr>
          <p:cNvPr id="10" name="Connecteur droit avec flèche 9"/>
          <p:cNvCxnSpPr/>
          <p:nvPr/>
        </p:nvCxnSpPr>
        <p:spPr>
          <a:xfrm rot="5400000" flipH="1" flipV="1">
            <a:off x="357158" y="3786190"/>
            <a:ext cx="214314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rot="5400000" flipH="1" flipV="1">
            <a:off x="2965439" y="3606801"/>
            <a:ext cx="250033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7286644" y="4929198"/>
            <a:ext cx="1357322" cy="369332"/>
          </a:xfrm>
          <a:prstGeom prst="rect">
            <a:avLst/>
          </a:prstGeom>
          <a:noFill/>
        </p:spPr>
        <p:txBody>
          <a:bodyPr wrap="square" rtlCol="0">
            <a:spAutoFit/>
          </a:bodyPr>
          <a:lstStyle/>
          <a:p>
            <a:r>
              <a:rPr lang="fr-FR" dirty="0"/>
              <a:t>HU4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sommaire</a:t>
            </a:r>
          </a:p>
        </p:txBody>
      </p:sp>
      <p:sp>
        <p:nvSpPr>
          <p:cNvPr id="3" name="Espace réservé du contenu 2"/>
          <p:cNvSpPr>
            <a:spLocks noGrp="1"/>
          </p:cNvSpPr>
          <p:nvPr>
            <p:ph idx="1"/>
          </p:nvPr>
        </p:nvSpPr>
        <p:spPr>
          <a:xfrm>
            <a:off x="457200" y="1214422"/>
            <a:ext cx="8229600" cy="4911741"/>
          </a:xfrm>
        </p:spPr>
        <p:txBody>
          <a:bodyPr>
            <a:normAutofit/>
          </a:bodyPr>
          <a:lstStyle/>
          <a:p>
            <a:pPr marL="514350" indent="-514350">
              <a:buFont typeface="+mj-lt"/>
              <a:buAutoNum type="arabicPeriod"/>
            </a:pPr>
            <a:r>
              <a:rPr lang="fr-FR" sz="2000" dirty="0"/>
              <a:t>Preston FI+Z system</a:t>
            </a:r>
          </a:p>
          <a:p>
            <a:pPr marL="514350" indent="-514350">
              <a:buFont typeface="+mj-lt"/>
              <a:buAutoNum type="arabicPeriod"/>
            </a:pPr>
            <a:r>
              <a:rPr lang="fr-FR" sz="2000" dirty="0"/>
              <a:t>There are 3 LR2 </a:t>
            </a:r>
            <a:r>
              <a:rPr lang="fr-FR" sz="2000" dirty="0" err="1"/>
              <a:t>models</a:t>
            </a:r>
            <a:endParaRPr lang="fr-FR" sz="2000" dirty="0"/>
          </a:p>
          <a:p>
            <a:pPr marL="514350" indent="-514350">
              <a:buFont typeface="+mj-lt"/>
              <a:buAutoNum type="arabicPeriod"/>
            </a:pPr>
            <a:r>
              <a:rPr lang="fr-FR" sz="2000" dirty="0" err="1"/>
              <a:t>Connection</a:t>
            </a:r>
            <a:r>
              <a:rPr lang="fr-FR" sz="2000" dirty="0"/>
              <a:t> </a:t>
            </a:r>
            <a:r>
              <a:rPr lang="fr-FR" sz="2000" dirty="0" err="1"/>
              <a:t>diagram</a:t>
            </a:r>
            <a:endParaRPr lang="fr-FR" sz="2000" dirty="0"/>
          </a:p>
          <a:p>
            <a:pPr marL="514350" indent="-514350">
              <a:buFont typeface="+mj-lt"/>
              <a:buAutoNum type="arabicPeriod"/>
            </a:pPr>
            <a:r>
              <a:rPr lang="fr-FR" sz="2000" dirty="0" err="1"/>
              <a:t>Video</a:t>
            </a:r>
            <a:r>
              <a:rPr lang="fr-FR" sz="2000" dirty="0"/>
              <a:t> Interface Unit settings</a:t>
            </a:r>
          </a:p>
          <a:p>
            <a:pPr marL="514350" indent="-514350">
              <a:buFont typeface="+mj-lt"/>
              <a:buAutoNum type="arabicPeriod"/>
            </a:pPr>
            <a:r>
              <a:rPr lang="fr-FR" sz="2000" dirty="0"/>
              <a:t>LR2 position</a:t>
            </a:r>
          </a:p>
          <a:p>
            <a:pPr marL="514350" indent="-514350">
              <a:buFont typeface="+mj-lt"/>
              <a:buAutoNum type="arabicPeriod"/>
            </a:pPr>
            <a:r>
              <a:rPr lang="fr-FR" sz="2000" dirty="0"/>
              <a:t>LR2 calibration</a:t>
            </a:r>
          </a:p>
          <a:p>
            <a:pPr marL="514350" indent="-514350">
              <a:buFont typeface="+mj-lt"/>
              <a:buAutoNum type="arabicPeriod"/>
            </a:pPr>
            <a:r>
              <a:rPr lang="fr-FR" sz="2000" dirty="0" err="1"/>
              <a:t>Ranging</a:t>
            </a:r>
            <a:r>
              <a:rPr lang="fr-FR" sz="2000" dirty="0"/>
              <a:t> mode</a:t>
            </a:r>
          </a:p>
          <a:p>
            <a:pPr marL="514350" indent="-514350">
              <a:buFont typeface="+mj-lt"/>
              <a:buAutoNum type="arabicPeriod"/>
            </a:pPr>
            <a:r>
              <a:rPr lang="fr-FR" sz="2000" dirty="0" err="1"/>
              <a:t>Manual</a:t>
            </a:r>
            <a:r>
              <a:rPr lang="fr-FR" sz="2000" dirty="0"/>
              <a:t> Mode / </a:t>
            </a:r>
            <a:r>
              <a:rPr lang="fr-FR" sz="2000" dirty="0" err="1"/>
              <a:t>AutoFocus</a:t>
            </a:r>
            <a:r>
              <a:rPr lang="fr-FR" sz="2000" dirty="0"/>
              <a:t> Mode</a:t>
            </a:r>
          </a:p>
          <a:p>
            <a:pPr marL="514350" indent="-514350">
              <a:buFont typeface="+mj-lt"/>
              <a:buAutoNum type="arabicPeriod"/>
            </a:pPr>
            <a:r>
              <a:rPr lang="fr-FR" sz="2000" dirty="0"/>
              <a:t>Transition </a:t>
            </a:r>
            <a:r>
              <a:rPr lang="fr-FR" sz="2000" dirty="0" err="1"/>
              <a:t>from</a:t>
            </a:r>
            <a:r>
              <a:rPr lang="fr-FR" sz="2000" dirty="0"/>
              <a:t> </a:t>
            </a:r>
            <a:r>
              <a:rPr lang="fr-FR" sz="2000" dirty="0" err="1"/>
              <a:t>Manual</a:t>
            </a:r>
            <a:r>
              <a:rPr lang="fr-FR" sz="2000" dirty="0"/>
              <a:t> Mode to </a:t>
            </a:r>
            <a:r>
              <a:rPr lang="fr-FR" sz="2000" dirty="0" err="1"/>
              <a:t>AutoFocus</a:t>
            </a:r>
            <a:r>
              <a:rPr lang="fr-FR" sz="2000" dirty="0"/>
              <a:t> Mode</a:t>
            </a:r>
          </a:p>
          <a:p>
            <a:pPr marL="514350" indent="-514350">
              <a:buFont typeface="+mj-lt"/>
              <a:buAutoNum type="arabicPeriod"/>
            </a:pPr>
            <a:r>
              <a:rPr lang="fr-FR" sz="2000" dirty="0"/>
              <a:t>Control AF Zone</a:t>
            </a:r>
          </a:p>
          <a:p>
            <a:pPr marL="514350" indent="-514350">
              <a:buFont typeface="+mj-lt"/>
              <a:buAutoNum type="arabicPeriod"/>
            </a:pPr>
            <a:r>
              <a:rPr lang="fr-FR" sz="2000" dirty="0" err="1"/>
              <a:t>Freeze</a:t>
            </a:r>
            <a:r>
              <a:rPr lang="fr-FR" sz="2000" dirty="0"/>
              <a:t> focus</a:t>
            </a:r>
          </a:p>
          <a:p>
            <a:pPr marL="514350" indent="-514350">
              <a:buFont typeface="+mj-lt"/>
              <a:buAutoNum type="arabicPeriod"/>
            </a:pPr>
            <a:r>
              <a:rPr lang="fr-FR" sz="2000" dirty="0"/>
              <a:t>HU4 unit </a:t>
            </a:r>
            <a:r>
              <a:rPr lang="fr-FR" sz="2000" dirty="0" err="1"/>
              <a:t>adjustments</a:t>
            </a:r>
            <a:endParaRPr lang="fr-F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p:cNvSpPr>
            <a:spLocks noGrp="1"/>
          </p:cNvSpPr>
          <p:nvPr>
            <p:ph type="title"/>
          </p:nvPr>
        </p:nvSpPr>
        <p:spPr>
          <a:xfrm>
            <a:off x="457200" y="214290"/>
            <a:ext cx="8229600" cy="714380"/>
          </a:xfrm>
        </p:spPr>
        <p:txBody>
          <a:bodyPr>
            <a:normAutofit/>
          </a:bodyPr>
          <a:lstStyle/>
          <a:p>
            <a:r>
              <a:rPr lang="fr-FR" sz="3200" dirty="0" err="1"/>
              <a:t>Video</a:t>
            </a:r>
            <a:r>
              <a:rPr lang="fr-FR" sz="3200" dirty="0"/>
              <a:t> Interface  (VIU) Menu Setup</a:t>
            </a:r>
          </a:p>
        </p:txBody>
      </p:sp>
      <p:pic>
        <p:nvPicPr>
          <p:cNvPr id="4" name="Espace réservé du contenu 3" descr="viu.png"/>
          <p:cNvPicPr>
            <a:picLocks noGrp="1" noChangeAspect="1"/>
          </p:cNvPicPr>
          <p:nvPr>
            <p:ph sz="half" idx="1"/>
          </p:nvPr>
        </p:nvPicPr>
        <p:blipFill>
          <a:blip r:embed="rId2" cstate="print"/>
          <a:stretch>
            <a:fillRect/>
          </a:stretch>
        </p:blipFill>
        <p:spPr>
          <a:xfrm>
            <a:off x="2500298" y="2143116"/>
            <a:ext cx="4500594" cy="4500594"/>
          </a:xfrm>
          <a:prstGeom prst="rect">
            <a:avLst/>
          </a:prstGeom>
        </p:spPr>
      </p:pic>
      <p:cxnSp>
        <p:nvCxnSpPr>
          <p:cNvPr id="6" name="Connecteur droit avec flèche 5"/>
          <p:cNvCxnSpPr/>
          <p:nvPr/>
        </p:nvCxnSpPr>
        <p:spPr>
          <a:xfrm>
            <a:off x="2857488" y="2071678"/>
            <a:ext cx="1928826" cy="17859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a:off x="4572794" y="2999578"/>
            <a:ext cx="1857388" cy="1588"/>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rot="5400000" flipH="1" flipV="1">
            <a:off x="4287042" y="5285594"/>
            <a:ext cx="1714512"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flipH="1">
            <a:off x="3143240" y="6143644"/>
            <a:ext cx="2357454" cy="369332"/>
          </a:xfrm>
          <a:prstGeom prst="rect">
            <a:avLst/>
          </a:prstGeom>
          <a:noFill/>
          <a:ln w="28575">
            <a:solidFill>
              <a:schemeClr val="accent6">
                <a:lumMod val="75000"/>
              </a:schemeClr>
            </a:solidFill>
          </a:ln>
        </p:spPr>
        <p:txBody>
          <a:bodyPr wrap="square" rtlCol="0">
            <a:spAutoFit/>
          </a:bodyPr>
          <a:lstStyle/>
          <a:p>
            <a:r>
              <a:rPr lang="fr-FR" b="1" dirty="0" err="1"/>
              <a:t>Press</a:t>
            </a:r>
            <a:r>
              <a:rPr lang="fr-FR" b="1" dirty="0"/>
              <a:t> OK </a:t>
            </a:r>
            <a:r>
              <a:rPr lang="fr-FR" b="1" dirty="0" err="1"/>
              <a:t>when</a:t>
            </a:r>
            <a:r>
              <a:rPr lang="fr-FR" b="1" dirty="0"/>
              <a:t> </a:t>
            </a:r>
            <a:r>
              <a:rPr lang="fr-FR" b="1" dirty="0" err="1"/>
              <a:t>done</a:t>
            </a:r>
            <a:endParaRPr lang="fr-FR" b="1" dirty="0"/>
          </a:p>
        </p:txBody>
      </p:sp>
      <p:sp>
        <p:nvSpPr>
          <p:cNvPr id="29" name="ZoneTexte 28"/>
          <p:cNvSpPr txBox="1"/>
          <p:nvPr/>
        </p:nvSpPr>
        <p:spPr>
          <a:xfrm>
            <a:off x="928662" y="1142984"/>
            <a:ext cx="1928826" cy="1477328"/>
          </a:xfrm>
          <a:prstGeom prst="rect">
            <a:avLst/>
          </a:prstGeom>
          <a:noFill/>
          <a:ln w="28575">
            <a:solidFill>
              <a:srgbClr val="FF0000"/>
            </a:solidFill>
          </a:ln>
        </p:spPr>
        <p:txBody>
          <a:bodyPr wrap="square" rtlCol="0">
            <a:spAutoFit/>
          </a:bodyPr>
          <a:lstStyle/>
          <a:p>
            <a:r>
              <a:rPr lang="fr-FR" dirty="0" err="1"/>
              <a:t>Press</a:t>
            </a:r>
            <a:r>
              <a:rPr lang="fr-FR" dirty="0"/>
              <a:t> Menu to set</a:t>
            </a:r>
          </a:p>
          <a:p>
            <a:r>
              <a:rPr lang="fr-FR" dirty="0"/>
              <a:t>Cam </a:t>
            </a:r>
            <a:r>
              <a:rPr lang="fr-FR" dirty="0" err="1"/>
              <a:t>Manuf</a:t>
            </a:r>
            <a:endParaRPr lang="fr-FR" dirty="0"/>
          </a:p>
          <a:p>
            <a:r>
              <a:rPr lang="fr-FR" dirty="0"/>
              <a:t>Cam Model</a:t>
            </a:r>
          </a:p>
          <a:p>
            <a:r>
              <a:rPr lang="fr-FR" dirty="0"/>
              <a:t>Cam </a:t>
            </a:r>
            <a:r>
              <a:rPr lang="fr-FR" dirty="0" err="1"/>
              <a:t>Res</a:t>
            </a:r>
            <a:r>
              <a:rPr lang="fr-FR" dirty="0"/>
              <a:t>  </a:t>
            </a:r>
          </a:p>
          <a:p>
            <a:endParaRPr lang="fr-FR" dirty="0"/>
          </a:p>
        </p:txBody>
      </p:sp>
      <p:sp>
        <p:nvSpPr>
          <p:cNvPr id="31" name="ZoneTexte 30"/>
          <p:cNvSpPr txBox="1"/>
          <p:nvPr/>
        </p:nvSpPr>
        <p:spPr>
          <a:xfrm>
            <a:off x="4786314" y="1142984"/>
            <a:ext cx="2357454" cy="923330"/>
          </a:xfrm>
          <a:prstGeom prst="rect">
            <a:avLst/>
          </a:prstGeom>
          <a:noFill/>
          <a:ln w="28575">
            <a:solidFill>
              <a:schemeClr val="tx2"/>
            </a:solidFill>
          </a:ln>
        </p:spPr>
        <p:txBody>
          <a:bodyPr wrap="square" rtlCol="0">
            <a:spAutoFit/>
          </a:bodyPr>
          <a:lstStyle/>
          <a:p>
            <a:r>
              <a:rPr lang="fr-FR" dirty="0"/>
              <a:t>East/</a:t>
            </a:r>
            <a:r>
              <a:rPr lang="fr-FR" dirty="0" err="1"/>
              <a:t>west</a:t>
            </a:r>
            <a:r>
              <a:rPr lang="fr-FR" dirty="0"/>
              <a:t> </a:t>
            </a:r>
            <a:r>
              <a:rPr lang="fr-FR" dirty="0" err="1"/>
              <a:t>switches</a:t>
            </a:r>
            <a:r>
              <a:rPr lang="fr-FR" dirty="0"/>
              <a:t> to </a:t>
            </a:r>
            <a:r>
              <a:rPr lang="fr-FR" dirty="0" err="1"/>
              <a:t>increment</a:t>
            </a:r>
            <a:r>
              <a:rPr lang="fr-FR" dirty="0"/>
              <a:t>/</a:t>
            </a:r>
            <a:r>
              <a:rPr lang="fr-FR" dirty="0" err="1"/>
              <a:t>decrement</a:t>
            </a:r>
            <a:r>
              <a:rPr lang="fr-FR" dirty="0"/>
              <a:t> the </a:t>
            </a:r>
            <a:r>
              <a:rPr lang="fr-FR" dirty="0" err="1"/>
              <a:t>displayed</a:t>
            </a:r>
            <a:r>
              <a:rPr lang="fr-FR" dirty="0"/>
              <a:t> value</a:t>
            </a:r>
          </a:p>
        </p:txBody>
      </p:sp>
      <p:cxnSp>
        <p:nvCxnSpPr>
          <p:cNvPr id="10" name="Connecteur droit avec flèche 9"/>
          <p:cNvCxnSpPr/>
          <p:nvPr/>
        </p:nvCxnSpPr>
        <p:spPr>
          <a:xfrm rot="16200000" flipH="1">
            <a:off x="5000629" y="3000371"/>
            <a:ext cx="1857387" cy="1"/>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IMG_6780.jpg"/>
          <p:cNvPicPr>
            <a:picLocks noChangeAspect="1"/>
          </p:cNvPicPr>
          <p:nvPr/>
        </p:nvPicPr>
        <p:blipFill>
          <a:blip r:embed="rId2" cstate="print"/>
          <a:stretch>
            <a:fillRect/>
          </a:stretch>
        </p:blipFill>
        <p:spPr>
          <a:xfrm>
            <a:off x="0" y="214290"/>
            <a:ext cx="4788712" cy="3500462"/>
          </a:xfrm>
          <a:prstGeom prst="rect">
            <a:avLst/>
          </a:prstGeom>
        </p:spPr>
      </p:pic>
      <p:pic>
        <p:nvPicPr>
          <p:cNvPr id="6" name="Image 5" descr="IMG_6781.jpg"/>
          <p:cNvPicPr>
            <a:picLocks noChangeAspect="1"/>
          </p:cNvPicPr>
          <p:nvPr/>
        </p:nvPicPr>
        <p:blipFill>
          <a:blip r:embed="rId3" cstate="print"/>
          <a:stretch>
            <a:fillRect/>
          </a:stretch>
        </p:blipFill>
        <p:spPr>
          <a:xfrm>
            <a:off x="4915119" y="214290"/>
            <a:ext cx="4228881" cy="3500438"/>
          </a:xfrm>
          <a:prstGeom prst="rect">
            <a:avLst/>
          </a:prstGeom>
        </p:spPr>
      </p:pic>
      <p:pic>
        <p:nvPicPr>
          <p:cNvPr id="7" name="Image 6" descr="IMG_6782.JPG"/>
          <p:cNvPicPr>
            <a:picLocks noChangeAspect="1"/>
          </p:cNvPicPr>
          <p:nvPr/>
        </p:nvPicPr>
        <p:blipFill>
          <a:blip r:embed="rId4" cstate="print"/>
          <a:stretch>
            <a:fillRect/>
          </a:stretch>
        </p:blipFill>
        <p:spPr>
          <a:xfrm>
            <a:off x="500034" y="3786166"/>
            <a:ext cx="4095779" cy="307183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err="1"/>
              <a:t>Circle</a:t>
            </a:r>
            <a:r>
              <a:rPr lang="fr-FR" sz="3600" dirty="0"/>
              <a:t> of </a:t>
            </a:r>
            <a:r>
              <a:rPr lang="fr-FR" sz="3600" dirty="0" err="1"/>
              <a:t>Conf</a:t>
            </a:r>
            <a:r>
              <a:rPr lang="fr-FR" sz="3600" dirty="0"/>
              <a:t> and </a:t>
            </a:r>
            <a:r>
              <a:rPr lang="fr-FR" sz="3600" dirty="0" err="1"/>
              <a:t>Defog</a:t>
            </a:r>
            <a:endParaRPr lang="fr-FR" sz="3600" dirty="0"/>
          </a:p>
        </p:txBody>
      </p:sp>
      <p:pic>
        <p:nvPicPr>
          <p:cNvPr id="4" name="Espace réservé du contenu 3" descr="defog.png"/>
          <p:cNvPicPr>
            <a:picLocks noGrp="1" noChangeAspect="1"/>
          </p:cNvPicPr>
          <p:nvPr>
            <p:ph idx="1"/>
          </p:nvPr>
        </p:nvPicPr>
        <p:blipFill>
          <a:blip r:embed="rId2"/>
          <a:stretch>
            <a:fillRect/>
          </a:stretch>
        </p:blipFill>
        <p:spPr>
          <a:xfrm>
            <a:off x="500034" y="1571612"/>
            <a:ext cx="8229600" cy="2858098"/>
          </a:xfrm>
        </p:spPr>
      </p:pic>
      <p:sp>
        <p:nvSpPr>
          <p:cNvPr id="5" name="ZoneTexte 4"/>
          <p:cNvSpPr txBox="1"/>
          <p:nvPr/>
        </p:nvSpPr>
        <p:spPr>
          <a:xfrm>
            <a:off x="4429124" y="4500570"/>
            <a:ext cx="4143404" cy="1754326"/>
          </a:xfrm>
          <a:prstGeom prst="rect">
            <a:avLst/>
          </a:prstGeom>
          <a:noFill/>
        </p:spPr>
        <p:txBody>
          <a:bodyPr wrap="square" rtlCol="0">
            <a:spAutoFit/>
          </a:bodyPr>
          <a:lstStyle/>
          <a:p>
            <a:r>
              <a:rPr lang="en-US" dirty="0"/>
              <a:t>The Defog setting (above) increases the usable distance in the presence of haze, fog, or smoke. Start with setting 10 for haze or light fog. Higher values of the setting will decrease the maximum operating distance.</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071538" y="274638"/>
            <a:ext cx="7158062" cy="725470"/>
          </a:xfrm>
        </p:spPr>
        <p:txBody>
          <a:bodyPr>
            <a:normAutofit/>
          </a:bodyPr>
          <a:lstStyle/>
          <a:p>
            <a:r>
              <a:rPr lang="fr-FR" sz="3200" dirty="0"/>
              <a:t>LR2 unit position</a:t>
            </a:r>
          </a:p>
        </p:txBody>
      </p:sp>
      <p:pic>
        <p:nvPicPr>
          <p:cNvPr id="10" name="Espace réservé du contenu 9" descr="round.png"/>
          <p:cNvPicPr>
            <a:picLocks noGrp="1" noChangeAspect="1"/>
          </p:cNvPicPr>
          <p:nvPr>
            <p:ph idx="4294967295"/>
          </p:nvPr>
        </p:nvPicPr>
        <p:blipFill>
          <a:blip r:embed="rId2"/>
          <a:stretch>
            <a:fillRect/>
          </a:stretch>
        </p:blipFill>
        <p:spPr>
          <a:xfrm>
            <a:off x="428596" y="2500306"/>
            <a:ext cx="8229600" cy="3343275"/>
          </a:xfrm>
        </p:spPr>
      </p:pic>
      <p:sp>
        <p:nvSpPr>
          <p:cNvPr id="7" name="ZoneTexte 6"/>
          <p:cNvSpPr txBox="1"/>
          <p:nvPr/>
        </p:nvSpPr>
        <p:spPr>
          <a:xfrm>
            <a:off x="1000100" y="1142984"/>
            <a:ext cx="7286676" cy="1015663"/>
          </a:xfrm>
          <a:prstGeom prst="rect">
            <a:avLst/>
          </a:prstGeom>
          <a:noFill/>
        </p:spPr>
        <p:txBody>
          <a:bodyPr wrap="square" rtlCol="0">
            <a:spAutoFit/>
          </a:bodyPr>
          <a:lstStyle/>
          <a:p>
            <a:pPr marL="457200" indent="-457200">
              <a:buFont typeface="+mj-lt"/>
              <a:buAutoNum type="arabicPeriod"/>
            </a:pPr>
            <a:r>
              <a:rPr lang="fr-FR" sz="2000" dirty="0"/>
              <a:t>Set LR2 as close to the </a:t>
            </a:r>
            <a:r>
              <a:rPr lang="fr-FR" sz="2000" dirty="0" err="1"/>
              <a:t>lens</a:t>
            </a:r>
            <a:r>
              <a:rPr lang="fr-FR" sz="2000" dirty="0"/>
              <a:t> as possible (to </a:t>
            </a:r>
            <a:r>
              <a:rPr lang="fr-FR" sz="2000" dirty="0" err="1"/>
              <a:t>minimize</a:t>
            </a:r>
            <a:r>
              <a:rPr lang="fr-FR" sz="2000" dirty="0"/>
              <a:t> </a:t>
            </a:r>
            <a:r>
              <a:rPr lang="fr-FR" sz="2000" dirty="0" err="1"/>
              <a:t>parallax</a:t>
            </a:r>
            <a:r>
              <a:rPr lang="fr-FR" sz="2000" dirty="0"/>
              <a:t>)</a:t>
            </a:r>
          </a:p>
          <a:p>
            <a:pPr marL="457200" indent="-457200"/>
            <a:r>
              <a:rPr lang="fr-FR" sz="2000" dirty="0"/>
              <a:t>2.     Center the LR2 </a:t>
            </a:r>
            <a:r>
              <a:rPr lang="fr-FR" sz="2000" dirty="0" err="1"/>
              <a:t>receiver</a:t>
            </a:r>
            <a:r>
              <a:rPr lang="fr-FR" sz="2000" dirty="0"/>
              <a:t> </a:t>
            </a:r>
            <a:r>
              <a:rPr lang="fr-FR" sz="2000" dirty="0" err="1"/>
              <a:t>lense</a:t>
            </a:r>
            <a:r>
              <a:rPr lang="fr-FR" sz="2000" dirty="0"/>
              <a:t> (round </a:t>
            </a:r>
            <a:r>
              <a:rPr lang="fr-FR" sz="2000" dirty="0" err="1"/>
              <a:t>opening</a:t>
            </a:r>
            <a:r>
              <a:rPr lang="fr-FR" sz="2000" dirty="0"/>
              <a:t>) </a:t>
            </a:r>
            <a:r>
              <a:rPr lang="fr-FR" sz="2000" dirty="0" err="1"/>
              <a:t>horizontally</a:t>
            </a:r>
            <a:endParaRPr lang="fr-FR" sz="2000" dirty="0"/>
          </a:p>
          <a:p>
            <a:r>
              <a:rPr lang="fr-FR" sz="2000" dirty="0"/>
              <a:t>3.     </a:t>
            </a:r>
            <a:r>
              <a:rPr lang="fr-FR" sz="2000" dirty="0" err="1"/>
              <a:t>Adjust</a:t>
            </a:r>
            <a:r>
              <a:rPr lang="fr-FR" sz="2000" dirty="0"/>
              <a:t> the tilt angle (</a:t>
            </a:r>
            <a:r>
              <a:rPr lang="fr-FR" sz="2000" b="1" dirty="0"/>
              <a:t>tilt </a:t>
            </a:r>
            <a:r>
              <a:rPr lang="fr-FR" sz="2000" b="1" dirty="0" err="1"/>
              <a:t>adjustment</a:t>
            </a:r>
            <a:r>
              <a:rPr lang="fr-FR" sz="2000" b="1" dirty="0"/>
              <a:t>) to minus 2</a:t>
            </a:r>
          </a:p>
        </p:txBody>
      </p:sp>
      <p:cxnSp>
        <p:nvCxnSpPr>
          <p:cNvPr id="9" name="Connecteur droit 8"/>
          <p:cNvCxnSpPr/>
          <p:nvPr/>
        </p:nvCxnSpPr>
        <p:spPr>
          <a:xfrm rot="5400000">
            <a:off x="4037009" y="3963991"/>
            <a:ext cx="500066"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Image 10" descr="niiii.jpg"/>
          <p:cNvPicPr>
            <a:picLocks noChangeAspect="1"/>
          </p:cNvPicPr>
          <p:nvPr/>
        </p:nvPicPr>
        <p:blipFill>
          <a:blip r:embed="rId3" cstate="print"/>
          <a:stretch>
            <a:fillRect/>
          </a:stretch>
        </p:blipFill>
        <p:spPr>
          <a:xfrm>
            <a:off x="1357290" y="2214554"/>
            <a:ext cx="725095" cy="714380"/>
          </a:xfrm>
          <a:prstGeom prst="rect">
            <a:avLst/>
          </a:prstGeom>
        </p:spPr>
      </p:pic>
      <p:cxnSp>
        <p:nvCxnSpPr>
          <p:cNvPr id="13" name="Connecteur droit 12"/>
          <p:cNvCxnSpPr/>
          <p:nvPr/>
        </p:nvCxnSpPr>
        <p:spPr>
          <a:xfrm rot="5400000">
            <a:off x="6894529" y="3606801"/>
            <a:ext cx="500066"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a:off x="1679555" y="3821115"/>
            <a:ext cx="500066"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err="1"/>
              <a:t>Adjust</a:t>
            </a:r>
            <a:r>
              <a:rPr lang="fr-FR" sz="3600" dirty="0"/>
              <a:t> tilt angle</a:t>
            </a:r>
          </a:p>
        </p:txBody>
      </p:sp>
      <p:pic>
        <p:nvPicPr>
          <p:cNvPr id="4" name="Espace réservé du contenu 3" descr="tilt_angle.png"/>
          <p:cNvPicPr>
            <a:picLocks noGrp="1" noChangeAspect="1"/>
          </p:cNvPicPr>
          <p:nvPr>
            <p:ph idx="1"/>
          </p:nvPr>
        </p:nvPicPr>
        <p:blipFill>
          <a:blip r:embed="rId2"/>
          <a:stretch>
            <a:fillRect/>
          </a:stretch>
        </p:blipFill>
        <p:spPr>
          <a:xfrm>
            <a:off x="428596" y="1643050"/>
            <a:ext cx="8229600" cy="3547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6944.jpg"/>
          <p:cNvPicPr>
            <a:picLocks noChangeAspect="1"/>
          </p:cNvPicPr>
          <p:nvPr/>
        </p:nvPicPr>
        <p:blipFill>
          <a:blip r:embed="rId2"/>
          <a:stretch>
            <a:fillRect/>
          </a:stretch>
        </p:blipFill>
        <p:spPr>
          <a:xfrm>
            <a:off x="0" y="810573"/>
            <a:ext cx="9144000" cy="52368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ertical_coverage.png"/>
          <p:cNvPicPr>
            <a:picLocks noGrp="1" noChangeAspect="1"/>
          </p:cNvPicPr>
          <p:nvPr>
            <p:ph idx="4294967295"/>
          </p:nvPr>
        </p:nvPicPr>
        <p:blipFill>
          <a:blip r:embed="rId2"/>
          <a:stretch>
            <a:fillRect/>
          </a:stretch>
        </p:blipFill>
        <p:spPr>
          <a:xfrm>
            <a:off x="1643042" y="0"/>
            <a:ext cx="6143668" cy="6868861"/>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68346"/>
          </a:xfrm>
        </p:spPr>
        <p:txBody>
          <a:bodyPr>
            <a:normAutofit/>
          </a:bodyPr>
          <a:lstStyle/>
          <a:p>
            <a:r>
              <a:rPr lang="fr-FR" sz="4000" dirty="0">
                <a:solidFill>
                  <a:srgbClr val="FF0000"/>
                </a:solidFill>
              </a:rPr>
              <a:t>LR2 calibration</a:t>
            </a:r>
          </a:p>
        </p:txBody>
      </p:sp>
      <p:pic>
        <p:nvPicPr>
          <p:cNvPr id="4" name="Espace réservé du contenu 3" descr="1.jpg"/>
          <p:cNvPicPr>
            <a:picLocks noGrp="1" noChangeAspect="1"/>
          </p:cNvPicPr>
          <p:nvPr>
            <p:ph idx="1"/>
          </p:nvPr>
        </p:nvPicPr>
        <p:blipFill>
          <a:blip r:embed="rId2"/>
          <a:stretch>
            <a:fillRect/>
          </a:stretch>
        </p:blipFill>
        <p:spPr>
          <a:xfrm>
            <a:off x="2786050" y="1500174"/>
            <a:ext cx="5429288" cy="5121629"/>
          </a:xfrm>
        </p:spPr>
      </p:pic>
      <p:cxnSp>
        <p:nvCxnSpPr>
          <p:cNvPr id="5" name="Connecteur droit avec flèche 4"/>
          <p:cNvCxnSpPr/>
          <p:nvPr/>
        </p:nvCxnSpPr>
        <p:spPr>
          <a:xfrm>
            <a:off x="5429256" y="3643314"/>
            <a:ext cx="785818" cy="158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643174" y="3429000"/>
            <a:ext cx="1609095" cy="369332"/>
          </a:xfrm>
          <a:prstGeom prst="rect">
            <a:avLst/>
          </a:prstGeom>
          <a:solidFill>
            <a:srgbClr val="FF0000"/>
          </a:solidFill>
        </p:spPr>
        <p:txBody>
          <a:bodyPr wrap="none">
            <a:spAutoFit/>
          </a:bodyPr>
          <a:lstStyle/>
          <a:p>
            <a:r>
              <a:rPr lang="fr-FR" b="1" dirty="0"/>
              <a:t>Distance offset</a:t>
            </a:r>
          </a:p>
        </p:txBody>
      </p:sp>
      <p:sp>
        <p:nvSpPr>
          <p:cNvPr id="8" name="ZoneTexte 7"/>
          <p:cNvSpPr txBox="1"/>
          <p:nvPr/>
        </p:nvSpPr>
        <p:spPr>
          <a:xfrm>
            <a:off x="642910" y="1428736"/>
            <a:ext cx="2928958" cy="1754326"/>
          </a:xfrm>
          <a:prstGeom prst="rect">
            <a:avLst/>
          </a:prstGeom>
          <a:noFill/>
        </p:spPr>
        <p:txBody>
          <a:bodyPr wrap="square" rtlCol="0">
            <a:spAutoFit/>
          </a:bodyPr>
          <a:lstStyle/>
          <a:p>
            <a:pPr algn="r"/>
            <a:r>
              <a:rPr lang="en-US" dirty="0"/>
              <a:t>The Distance Offset Calibration corrects the distance measurement to the subject for the offset between the LR2 and the image plane of the camera.</a:t>
            </a:r>
            <a:endParaRPr lang="fr-FR" dirty="0"/>
          </a:p>
        </p:txBody>
      </p:sp>
      <p:sp>
        <p:nvSpPr>
          <p:cNvPr id="9" name="ZoneTexte 8"/>
          <p:cNvSpPr txBox="1"/>
          <p:nvPr/>
        </p:nvSpPr>
        <p:spPr>
          <a:xfrm>
            <a:off x="214282" y="5357826"/>
            <a:ext cx="3286148" cy="1200329"/>
          </a:xfrm>
          <a:prstGeom prst="rect">
            <a:avLst/>
          </a:prstGeom>
          <a:noFill/>
        </p:spPr>
        <p:txBody>
          <a:bodyPr wrap="square" rtlCol="0">
            <a:spAutoFit/>
          </a:bodyPr>
          <a:lstStyle/>
          <a:p>
            <a:pPr algn="r"/>
            <a:r>
              <a:rPr lang="en-US" dirty="0"/>
              <a:t>The offset can either be entered manually or using the Auto Offset option.</a:t>
            </a:r>
            <a:endParaRPr lang="fr-FR" dirty="0"/>
          </a:p>
          <a:p>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4032"/>
          </a:xfrm>
        </p:spPr>
        <p:txBody>
          <a:bodyPr>
            <a:normAutofit/>
          </a:bodyPr>
          <a:lstStyle/>
          <a:p>
            <a:r>
              <a:rPr lang="fr-FR" sz="3200" dirty="0"/>
              <a:t>MANUAL INPUT</a:t>
            </a:r>
          </a:p>
        </p:txBody>
      </p:sp>
      <p:sp>
        <p:nvSpPr>
          <p:cNvPr id="3" name="Espace réservé du contenu 2"/>
          <p:cNvSpPr>
            <a:spLocks noGrp="1"/>
          </p:cNvSpPr>
          <p:nvPr>
            <p:ph sz="half" idx="1"/>
          </p:nvPr>
        </p:nvSpPr>
        <p:spPr>
          <a:xfrm>
            <a:off x="0" y="1071547"/>
            <a:ext cx="3500430" cy="4357718"/>
          </a:xfrm>
        </p:spPr>
        <p:txBody>
          <a:bodyPr>
            <a:normAutofit fontScale="92500"/>
          </a:bodyPr>
          <a:lstStyle/>
          <a:p>
            <a:pPr algn="r">
              <a:buNone/>
            </a:pPr>
            <a:r>
              <a:rPr lang="en-US" dirty="0"/>
              <a:t>    </a:t>
            </a:r>
            <a:r>
              <a:rPr lang="en-US" sz="2600" dirty="0"/>
              <a:t>The offset distance is measured from the rear surface of the LR2 to the camera focal plane. After selecting the Distance Offset menu item, use the East/West Navigation key on the VIU to increase/decrease the distance offset.</a:t>
            </a:r>
          </a:p>
          <a:p>
            <a:pPr>
              <a:buNone/>
            </a:pPr>
            <a:endParaRPr lang="fr-FR" dirty="0"/>
          </a:p>
        </p:txBody>
      </p:sp>
      <p:pic>
        <p:nvPicPr>
          <p:cNvPr id="5" name="Espace réservé du contenu 4" descr="IMG_6783.jpg"/>
          <p:cNvPicPr>
            <a:picLocks noGrp="1" noChangeAspect="1"/>
          </p:cNvPicPr>
          <p:nvPr>
            <p:ph sz="half" idx="2"/>
          </p:nvPr>
        </p:nvPicPr>
        <p:blipFill>
          <a:blip r:embed="rId2" cstate="print"/>
          <a:stretch>
            <a:fillRect/>
          </a:stretch>
        </p:blipFill>
        <p:spPr>
          <a:xfrm>
            <a:off x="4643438" y="1142984"/>
            <a:ext cx="3398407" cy="2643206"/>
          </a:xfrm>
          <a:prstGeom prst="rect">
            <a:avLst/>
          </a:prstGeom>
        </p:spPr>
      </p:pic>
      <p:pic>
        <p:nvPicPr>
          <p:cNvPr id="6" name="Image 5" descr="viu.png"/>
          <p:cNvPicPr>
            <a:picLocks noChangeAspect="1"/>
          </p:cNvPicPr>
          <p:nvPr/>
        </p:nvPicPr>
        <p:blipFill>
          <a:blip r:embed="rId3" cstate="print"/>
          <a:stretch>
            <a:fillRect/>
          </a:stretch>
        </p:blipFill>
        <p:spPr>
          <a:xfrm>
            <a:off x="4857752" y="3714752"/>
            <a:ext cx="2928958" cy="2928958"/>
          </a:xfrm>
          <a:prstGeom prst="rect">
            <a:avLst/>
          </a:prstGeom>
        </p:spPr>
      </p:pic>
      <p:cxnSp>
        <p:nvCxnSpPr>
          <p:cNvPr id="8" name="Connecteur droit avec flèche 7"/>
          <p:cNvCxnSpPr/>
          <p:nvPr/>
        </p:nvCxnSpPr>
        <p:spPr>
          <a:xfrm flipV="1">
            <a:off x="3500430" y="2571744"/>
            <a:ext cx="1143008" cy="427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3500430" y="3857628"/>
            <a:ext cx="3357586" cy="1071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tretch>
            <a:fillRect/>
          </a:stretch>
        </p:blipFill>
        <p:spPr bwMode="auto">
          <a:xfrm>
            <a:off x="5286380" y="2500306"/>
            <a:ext cx="4175250" cy="2357454"/>
          </a:xfrm>
          <a:prstGeom prst="rect">
            <a:avLst/>
          </a:prstGeom>
          <a:noFill/>
          <a:ln w="9525">
            <a:noFill/>
            <a:miter lim="800000"/>
            <a:headEnd/>
            <a:tailEnd/>
          </a:ln>
          <a:effectLst/>
        </p:spPr>
      </p:pic>
      <p:sp>
        <p:nvSpPr>
          <p:cNvPr id="2" name="Titre 1"/>
          <p:cNvSpPr>
            <a:spLocks noGrp="1"/>
          </p:cNvSpPr>
          <p:nvPr>
            <p:ph type="title"/>
          </p:nvPr>
        </p:nvSpPr>
        <p:spPr>
          <a:xfrm>
            <a:off x="214282" y="0"/>
            <a:ext cx="5472122" cy="714356"/>
          </a:xfrm>
        </p:spPr>
        <p:txBody>
          <a:bodyPr>
            <a:normAutofit/>
          </a:bodyPr>
          <a:lstStyle/>
          <a:p>
            <a:r>
              <a:rPr lang="fr-FR" sz="3200" dirty="0">
                <a:solidFill>
                  <a:srgbClr val="FF0000"/>
                </a:solidFill>
              </a:rPr>
              <a:t>AUTO OFFSET OPTION</a:t>
            </a:r>
          </a:p>
        </p:txBody>
      </p:sp>
      <p:sp>
        <p:nvSpPr>
          <p:cNvPr id="3" name="Espace réservé du contenu 2"/>
          <p:cNvSpPr>
            <a:spLocks noGrp="1"/>
          </p:cNvSpPr>
          <p:nvPr>
            <p:ph sz="half" idx="1"/>
          </p:nvPr>
        </p:nvSpPr>
        <p:spPr>
          <a:xfrm>
            <a:off x="285720" y="857232"/>
            <a:ext cx="5643602" cy="5786454"/>
          </a:xfrm>
        </p:spPr>
        <p:txBody>
          <a:bodyPr>
            <a:normAutofit fontScale="77500" lnSpcReduction="20000"/>
          </a:bodyPr>
          <a:lstStyle/>
          <a:p>
            <a:pPr marL="514350" indent="-514350">
              <a:buFont typeface="+mj-lt"/>
              <a:buAutoNum type="arabicPeriod"/>
            </a:pPr>
            <a:r>
              <a:rPr lang="en-US" sz="2600" dirty="0"/>
              <a:t>Set the Light Ranger to </a:t>
            </a:r>
            <a:r>
              <a:rPr lang="en-US" sz="2600" b="1" dirty="0">
                <a:solidFill>
                  <a:srgbClr val="FF0000"/>
                </a:solidFill>
              </a:rPr>
              <a:t>Manual Mode from the HU3/HU4</a:t>
            </a:r>
            <a:endParaRPr lang="fr-FR" sz="2600" dirty="0"/>
          </a:p>
          <a:p>
            <a:pPr marL="514350" indent="-514350">
              <a:buFont typeface="+mj-lt"/>
              <a:buAutoNum type="arabicPeriod"/>
            </a:pPr>
            <a:r>
              <a:rPr lang="en-US" sz="2600" dirty="0"/>
              <a:t>Open the lens iris fully</a:t>
            </a:r>
          </a:p>
          <a:p>
            <a:pPr marL="514350" indent="-514350">
              <a:buFont typeface="+mj-lt"/>
              <a:buAutoNum type="arabicPeriod"/>
            </a:pPr>
            <a:r>
              <a:rPr lang="en-US" sz="2600" dirty="0"/>
              <a:t>If using a zoom, set to the longest focal length </a:t>
            </a:r>
          </a:p>
          <a:p>
            <a:pPr marL="514350" indent="-514350">
              <a:buFont typeface="+mj-lt"/>
              <a:buAutoNum type="arabicPeriod"/>
            </a:pPr>
            <a:r>
              <a:rPr lang="fr-FR" sz="2600" dirty="0"/>
              <a:t>Select the « distance offset »  Menu VIU item </a:t>
            </a:r>
          </a:p>
          <a:p>
            <a:pPr marL="514350" indent="-514350">
              <a:buFont typeface="+mj-lt"/>
              <a:buAutoNum type="arabicPeriod"/>
            </a:pPr>
            <a:r>
              <a:rPr lang="fr-FR" sz="2600" dirty="0" err="1"/>
              <a:t>Press</a:t>
            </a:r>
            <a:r>
              <a:rPr lang="fr-FR" sz="2600" dirty="0"/>
              <a:t> OK on the VIU</a:t>
            </a:r>
          </a:p>
          <a:p>
            <a:pPr marL="514350" indent="-514350">
              <a:buFont typeface="+mj-lt"/>
              <a:buAutoNum type="arabicPeriod"/>
            </a:pPr>
            <a:r>
              <a:rPr lang="en-US" sz="2600" dirty="0"/>
              <a:t>Position the face at 4 feet (close focus distance), between the parallel red lines shown on the monitor</a:t>
            </a:r>
            <a:endParaRPr lang="fr-FR" sz="2600" dirty="0"/>
          </a:p>
          <a:p>
            <a:pPr marL="514350" indent="-514350">
              <a:buFont typeface="+mj-lt"/>
              <a:buAutoNum type="arabicPeriod"/>
            </a:pPr>
            <a:r>
              <a:rPr lang="en-US" sz="2600" dirty="0"/>
              <a:t>Use the North/South joystick (HU4) or keys (HU3) to adjust the distance between the red lines to cover the subject </a:t>
            </a:r>
          </a:p>
          <a:p>
            <a:pPr marL="514350" indent="-514350">
              <a:buFont typeface="+mj-lt"/>
              <a:buAutoNum type="arabicPeriod"/>
            </a:pPr>
            <a:r>
              <a:rPr lang="en-US" sz="2600" dirty="0"/>
              <a:t>If necessary adjust the tilt angle of the LR2 so that it is measuring the subject</a:t>
            </a:r>
            <a:endParaRPr lang="fr-FR" sz="2600" dirty="0"/>
          </a:p>
          <a:p>
            <a:pPr marL="514350" indent="-514350">
              <a:buFont typeface="+mj-lt"/>
              <a:buAutoNum type="arabicPeriod"/>
            </a:pPr>
            <a:r>
              <a:rPr lang="en-US" sz="2600" dirty="0"/>
              <a:t>Critically focus on the subject from the hand unit</a:t>
            </a:r>
          </a:p>
          <a:p>
            <a:pPr marL="514350" indent="-514350">
              <a:buFont typeface="+mj-lt"/>
              <a:buAutoNum type="arabicPeriod"/>
            </a:pPr>
            <a:r>
              <a:rPr lang="en-US" sz="2600" dirty="0"/>
              <a:t>Press OK on the Video Interface Unit</a:t>
            </a:r>
          </a:p>
          <a:p>
            <a:pPr marL="514350" indent="-514350">
              <a:buFont typeface="+mj-lt"/>
              <a:buAutoNum type="arabicPeriod"/>
            </a:pPr>
            <a:r>
              <a:rPr lang="en-US" sz="2600" dirty="0"/>
              <a:t>Memorize distance offset </a:t>
            </a:r>
          </a:p>
          <a:p>
            <a:pPr marL="514350" indent="-514350">
              <a:buFont typeface="+mj-lt"/>
              <a:buAutoNum type="arabicPeriod"/>
            </a:pPr>
            <a:r>
              <a:rPr lang="en-US" sz="2600" dirty="0"/>
              <a:t>Check calibration (see below)</a:t>
            </a:r>
          </a:p>
          <a:p>
            <a:pPr marL="514350" indent="-514350">
              <a:buFont typeface="+mj-lt"/>
              <a:buAutoNum type="arabicPeriod"/>
            </a:pPr>
            <a:endParaRPr lang="fr-FR" sz="2000" dirty="0"/>
          </a:p>
        </p:txBody>
      </p:sp>
      <p:pic>
        <p:nvPicPr>
          <p:cNvPr id="5" name="Espace réservé du contenu 4" descr="IMG_6783.jpg"/>
          <p:cNvPicPr>
            <a:picLocks noGrp="1" noChangeAspect="1"/>
          </p:cNvPicPr>
          <p:nvPr>
            <p:ph sz="half" idx="2"/>
          </p:nvPr>
        </p:nvPicPr>
        <p:blipFill>
          <a:blip r:embed="rId3" cstate="print"/>
          <a:stretch>
            <a:fillRect/>
          </a:stretch>
        </p:blipFill>
        <p:spPr>
          <a:xfrm>
            <a:off x="6072198" y="428604"/>
            <a:ext cx="2428892" cy="1890425"/>
          </a:xfrm>
          <a:prstGeom prst="rect">
            <a:avLst/>
          </a:prstGeom>
        </p:spPr>
      </p:pic>
      <p:pic>
        <p:nvPicPr>
          <p:cNvPr id="6" name="Image 5" descr="viu.png"/>
          <p:cNvPicPr>
            <a:picLocks noChangeAspect="1"/>
          </p:cNvPicPr>
          <p:nvPr/>
        </p:nvPicPr>
        <p:blipFill>
          <a:blip r:embed="rId4" cstate="print"/>
          <a:stretch>
            <a:fillRect/>
          </a:stretch>
        </p:blipFill>
        <p:spPr>
          <a:xfrm>
            <a:off x="6000760" y="4286256"/>
            <a:ext cx="2428892" cy="2428892"/>
          </a:xfrm>
          <a:prstGeom prst="rect">
            <a:avLst/>
          </a:prstGeom>
        </p:spPr>
      </p:pic>
      <p:cxnSp>
        <p:nvCxnSpPr>
          <p:cNvPr id="9" name="Connecteur droit avec flèche 8"/>
          <p:cNvCxnSpPr/>
          <p:nvPr/>
        </p:nvCxnSpPr>
        <p:spPr>
          <a:xfrm flipV="1">
            <a:off x="5500694" y="3286124"/>
            <a:ext cx="2071702"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4786314" y="5287976"/>
            <a:ext cx="2571768" cy="141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There are 3 LightRanger2 </a:t>
            </a:r>
            <a:r>
              <a:rPr lang="fr-FR" dirty="0" err="1"/>
              <a:t>models</a:t>
            </a:r>
            <a:endParaRPr lang="fr-FR" dirty="0"/>
          </a:p>
        </p:txBody>
      </p:sp>
      <p:sp>
        <p:nvSpPr>
          <p:cNvPr id="3" name="Espace réservé du contenu 2"/>
          <p:cNvSpPr>
            <a:spLocks noGrp="1"/>
          </p:cNvSpPr>
          <p:nvPr>
            <p:ph idx="1"/>
          </p:nvPr>
        </p:nvSpPr>
        <p:spPr>
          <a:xfrm>
            <a:off x="457200" y="2143116"/>
            <a:ext cx="8229600" cy="3983047"/>
          </a:xfrm>
        </p:spPr>
        <p:txBody>
          <a:bodyPr/>
          <a:lstStyle/>
          <a:p>
            <a:pPr>
              <a:buFont typeface="Wingdings" pitchFamily="2" charset="2"/>
              <a:buChar char="v"/>
            </a:pPr>
            <a:r>
              <a:rPr lang="fr-FR" dirty="0"/>
              <a:t> LR2-M </a:t>
            </a:r>
            <a:r>
              <a:rPr lang="fr-FR" sz="2400" dirty="0"/>
              <a:t>(as in Mini)</a:t>
            </a:r>
          </a:p>
          <a:p>
            <a:pPr>
              <a:buFont typeface="Wingdings" pitchFamily="2" charset="2"/>
              <a:buChar char="v"/>
            </a:pPr>
            <a:r>
              <a:rPr lang="fr-FR" dirty="0"/>
              <a:t> LR2-W </a:t>
            </a:r>
            <a:r>
              <a:rPr lang="fr-FR" sz="2400" dirty="0"/>
              <a:t>(as in </a:t>
            </a:r>
            <a:r>
              <a:rPr lang="fr-FR" sz="2400" dirty="0" err="1"/>
              <a:t>Wide</a:t>
            </a:r>
            <a:r>
              <a:rPr lang="fr-FR" sz="2400" dirty="0"/>
              <a:t>)</a:t>
            </a:r>
          </a:p>
          <a:p>
            <a:pPr>
              <a:buFont typeface="Wingdings" pitchFamily="2" charset="2"/>
              <a:buChar char="v"/>
            </a:pPr>
            <a:r>
              <a:rPr lang="fr-FR" dirty="0"/>
              <a:t> LR2 </a:t>
            </a:r>
            <a:r>
              <a:rPr lang="fr-FR" sz="2400" dirty="0"/>
              <a:t>(Original)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IMG_6917.jpg"/>
          <p:cNvPicPr>
            <a:picLocks noChangeAspect="1"/>
          </p:cNvPicPr>
          <p:nvPr/>
        </p:nvPicPr>
        <p:blipFill>
          <a:blip r:embed="rId2" cstate="print"/>
          <a:stretch>
            <a:fillRect/>
          </a:stretch>
        </p:blipFill>
        <p:spPr>
          <a:xfrm>
            <a:off x="0" y="518421"/>
            <a:ext cx="9144000" cy="5821158"/>
          </a:xfrm>
          <a:prstGeom prst="rect">
            <a:avLst/>
          </a:prstGeom>
        </p:spPr>
      </p:pic>
      <p:cxnSp>
        <p:nvCxnSpPr>
          <p:cNvPr id="7" name="Connecteur droit 6"/>
          <p:cNvCxnSpPr/>
          <p:nvPr/>
        </p:nvCxnSpPr>
        <p:spPr>
          <a:xfrm rot="5400000">
            <a:off x="-1035883" y="3464719"/>
            <a:ext cx="5786478"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a:off x="1250133" y="3464719"/>
            <a:ext cx="5786478"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a:off x="4286248" y="1142984"/>
            <a:ext cx="785818"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IMG_6915.JPG"/>
          <p:cNvPicPr>
            <a:picLocks noGrp="1" noChangeAspect="1"/>
          </p:cNvPicPr>
          <p:nvPr>
            <p:ph sz="half" idx="4294967295"/>
          </p:nvPr>
        </p:nvPicPr>
        <p:blipFill>
          <a:blip r:embed="rId2" cstate="print"/>
          <a:stretch>
            <a:fillRect/>
          </a:stretch>
        </p:blipFill>
        <p:spPr>
          <a:xfrm>
            <a:off x="0" y="2347913"/>
            <a:ext cx="4114800" cy="3086100"/>
          </a:xfrm>
        </p:spPr>
      </p:pic>
      <p:pic>
        <p:nvPicPr>
          <p:cNvPr id="6" name="Espace réservé du contenu 5" descr="IMG_6918.jpg"/>
          <p:cNvPicPr>
            <a:picLocks noGrp="1" noChangeAspect="1"/>
          </p:cNvPicPr>
          <p:nvPr>
            <p:ph sz="half" idx="4294967295"/>
          </p:nvPr>
        </p:nvPicPr>
        <p:blipFill>
          <a:blip r:embed="rId3" cstate="print"/>
          <a:stretch>
            <a:fillRect/>
          </a:stretch>
        </p:blipFill>
        <p:spPr>
          <a:xfrm>
            <a:off x="4838700" y="2357438"/>
            <a:ext cx="4305300" cy="3071812"/>
          </a:xfrm>
        </p:spPr>
      </p:pic>
      <p:sp>
        <p:nvSpPr>
          <p:cNvPr id="7" name="ZoneTexte 6"/>
          <p:cNvSpPr txBox="1"/>
          <p:nvPr/>
        </p:nvSpPr>
        <p:spPr>
          <a:xfrm>
            <a:off x="1071538" y="785794"/>
            <a:ext cx="6572296" cy="1477328"/>
          </a:xfrm>
          <a:prstGeom prst="rect">
            <a:avLst/>
          </a:prstGeom>
          <a:noFill/>
        </p:spPr>
        <p:txBody>
          <a:bodyPr wrap="square" rtlCol="0">
            <a:spAutoFit/>
          </a:bodyPr>
          <a:lstStyle/>
          <a:p>
            <a:pPr marL="514350" indent="-514350">
              <a:buFont typeface="+mj-lt"/>
              <a:buAutoNum type="arabicPeriod"/>
            </a:pPr>
            <a:r>
              <a:rPr lang="en-US" dirty="0"/>
              <a:t>To check if calibration is right, press Menu so green </a:t>
            </a:r>
            <a:r>
              <a:rPr lang="en-US" dirty="0" err="1"/>
              <a:t>bargraph</a:t>
            </a:r>
            <a:r>
              <a:rPr lang="en-US" dirty="0"/>
              <a:t> appears</a:t>
            </a:r>
          </a:p>
          <a:p>
            <a:pPr marL="514350" indent="-514350">
              <a:buFont typeface="+mj-lt"/>
              <a:buAutoNum type="arabicPeriod"/>
            </a:pPr>
            <a:r>
              <a:rPr lang="en-US" dirty="0"/>
              <a:t>Set the LR to  Auto Mode from the HU, red rectangle appears</a:t>
            </a:r>
          </a:p>
          <a:p>
            <a:pPr marL="514350" indent="-514350">
              <a:buFont typeface="+mj-lt"/>
              <a:buAutoNum type="arabicPeriod"/>
            </a:pPr>
            <a:r>
              <a:rPr lang="en-US" dirty="0"/>
              <a:t>If  the focus is the same, so the calibration is correctly done</a:t>
            </a:r>
          </a:p>
          <a:p>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a:t>Selecting</a:t>
            </a:r>
            <a:r>
              <a:rPr lang="fr-FR" dirty="0"/>
              <a:t> LR Mode</a:t>
            </a:r>
          </a:p>
        </p:txBody>
      </p:sp>
      <p:sp>
        <p:nvSpPr>
          <p:cNvPr id="6" name="Espace réservé du contenu 5"/>
          <p:cNvSpPr>
            <a:spLocks noGrp="1"/>
          </p:cNvSpPr>
          <p:nvPr>
            <p:ph idx="1"/>
          </p:nvPr>
        </p:nvSpPr>
        <p:spPr>
          <a:xfrm>
            <a:off x="457200" y="1857364"/>
            <a:ext cx="8229600" cy="4268799"/>
          </a:xfrm>
        </p:spPr>
        <p:txBody>
          <a:bodyPr/>
          <a:lstStyle/>
          <a:p>
            <a:r>
              <a:rPr lang="fr-FR" dirty="0"/>
              <a:t>Basic </a:t>
            </a:r>
            <a:r>
              <a:rPr lang="fr-FR" dirty="0" err="1"/>
              <a:t>Ranging</a:t>
            </a:r>
            <a:r>
              <a:rPr lang="fr-FR" dirty="0"/>
              <a:t> mode</a:t>
            </a:r>
          </a:p>
          <a:p>
            <a:r>
              <a:rPr lang="fr-FR" dirty="0" err="1"/>
              <a:t>Manual</a:t>
            </a:r>
            <a:r>
              <a:rPr lang="fr-FR" dirty="0"/>
              <a:t> Focus mode / </a:t>
            </a:r>
            <a:r>
              <a:rPr lang="fr-FR" dirty="0" err="1"/>
              <a:t>AutoFocus</a:t>
            </a:r>
            <a:r>
              <a:rPr lang="fr-FR" dirty="0"/>
              <a:t> mode</a:t>
            </a:r>
          </a:p>
          <a:p>
            <a:r>
              <a:rPr lang="fr-FR" dirty="0" err="1"/>
              <a:t>Hybrid</a:t>
            </a:r>
            <a:r>
              <a:rPr lang="fr-FR" dirty="0"/>
              <a:t> mode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basic_ranging.png"/>
          <p:cNvPicPr>
            <a:picLocks noChangeAspect="1"/>
          </p:cNvPicPr>
          <p:nvPr/>
        </p:nvPicPr>
        <p:blipFill>
          <a:blip r:embed="rId2"/>
          <a:stretch>
            <a:fillRect/>
          </a:stretch>
        </p:blipFill>
        <p:spPr>
          <a:xfrm>
            <a:off x="2285984" y="1785926"/>
            <a:ext cx="7179518" cy="2928958"/>
          </a:xfrm>
          <a:prstGeom prst="rect">
            <a:avLst/>
          </a:prstGeom>
        </p:spPr>
      </p:pic>
      <p:sp>
        <p:nvSpPr>
          <p:cNvPr id="5" name="Titre 4"/>
          <p:cNvSpPr>
            <a:spLocks noGrp="1"/>
          </p:cNvSpPr>
          <p:nvPr>
            <p:ph type="title"/>
          </p:nvPr>
        </p:nvSpPr>
        <p:spPr>
          <a:xfrm>
            <a:off x="457200" y="274638"/>
            <a:ext cx="8229600" cy="439718"/>
          </a:xfrm>
        </p:spPr>
        <p:txBody>
          <a:bodyPr>
            <a:normAutofit fontScale="90000"/>
          </a:bodyPr>
          <a:lstStyle/>
          <a:p>
            <a:r>
              <a:rPr lang="fr-FR" sz="3200" dirty="0"/>
              <a:t>Basic </a:t>
            </a:r>
            <a:r>
              <a:rPr lang="fr-FR" sz="3200" dirty="0" err="1"/>
              <a:t>ranging</a:t>
            </a:r>
            <a:r>
              <a:rPr lang="fr-FR" sz="3200" dirty="0"/>
              <a:t> mode</a:t>
            </a:r>
          </a:p>
        </p:txBody>
      </p:sp>
      <p:sp>
        <p:nvSpPr>
          <p:cNvPr id="6" name="Espace réservé du contenu 5"/>
          <p:cNvSpPr>
            <a:spLocks noGrp="1"/>
          </p:cNvSpPr>
          <p:nvPr>
            <p:ph idx="1"/>
          </p:nvPr>
        </p:nvSpPr>
        <p:spPr>
          <a:xfrm>
            <a:off x="0" y="785794"/>
            <a:ext cx="8229600" cy="4811715"/>
          </a:xfrm>
        </p:spPr>
        <p:txBody>
          <a:bodyPr>
            <a:normAutofit/>
          </a:bodyPr>
          <a:lstStyle/>
          <a:p>
            <a:pPr>
              <a:buNone/>
            </a:pPr>
            <a:r>
              <a:rPr lang="en-US" sz="2400" dirty="0"/>
              <a:t>     Enter the Basic Ranging Mode by pressing the OK button on the Video Interface Unit</a:t>
            </a:r>
            <a:endParaRPr lang="fr-FR" sz="2400" dirty="0"/>
          </a:p>
        </p:txBody>
      </p:sp>
      <p:pic>
        <p:nvPicPr>
          <p:cNvPr id="7" name="Image 6" descr="viu.png"/>
          <p:cNvPicPr>
            <a:picLocks noChangeAspect="1"/>
          </p:cNvPicPr>
          <p:nvPr/>
        </p:nvPicPr>
        <p:blipFill>
          <a:blip r:embed="rId3" cstate="print"/>
          <a:stretch>
            <a:fillRect/>
          </a:stretch>
        </p:blipFill>
        <p:spPr>
          <a:xfrm>
            <a:off x="-285784" y="1714488"/>
            <a:ext cx="3500462" cy="3500462"/>
          </a:xfrm>
          <a:prstGeom prst="rect">
            <a:avLst/>
          </a:prstGeom>
        </p:spPr>
      </p:pic>
      <p:cxnSp>
        <p:nvCxnSpPr>
          <p:cNvPr id="9" name="Connecteur droit avec flèche 8"/>
          <p:cNvCxnSpPr/>
          <p:nvPr/>
        </p:nvCxnSpPr>
        <p:spPr>
          <a:xfrm rot="5400000">
            <a:off x="1072332" y="2356636"/>
            <a:ext cx="142876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71472" y="5572140"/>
            <a:ext cx="7858180" cy="646331"/>
          </a:xfrm>
          <a:prstGeom prst="rect">
            <a:avLst/>
          </a:prstGeom>
          <a:noFill/>
        </p:spPr>
        <p:txBody>
          <a:bodyPr wrap="square" rtlCol="0">
            <a:spAutoFit/>
          </a:bodyPr>
          <a:lstStyle/>
          <a:p>
            <a:r>
              <a:rPr lang="en-US" dirty="0"/>
              <a:t>The distances from the camera focal plane to the subject within each of the zones is displayed at the bottom of each rectangle, forming </a:t>
            </a:r>
            <a:r>
              <a:rPr lang="en-US" b="1" dirty="0">
                <a:solidFill>
                  <a:srgbClr val="FF0000"/>
                </a:solidFill>
              </a:rPr>
              <a:t>a “depth map” of the scene</a:t>
            </a:r>
            <a:endParaRPr lang="fr-FR" b="1" dirty="0">
              <a:solidFill>
                <a:srgbClr val="FF0000"/>
              </a:solidFill>
            </a:endParaRPr>
          </a:p>
        </p:txBody>
      </p:sp>
      <p:cxnSp>
        <p:nvCxnSpPr>
          <p:cNvPr id="10" name="Connecteur droit avec flèche 9"/>
          <p:cNvCxnSpPr/>
          <p:nvPr/>
        </p:nvCxnSpPr>
        <p:spPr>
          <a:xfrm>
            <a:off x="4643438" y="4643446"/>
            <a:ext cx="1928826" cy="158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000628" y="4714884"/>
            <a:ext cx="1500198" cy="369332"/>
          </a:xfrm>
          <a:prstGeom prst="rect">
            <a:avLst/>
          </a:prstGeom>
          <a:noFill/>
        </p:spPr>
        <p:txBody>
          <a:bodyPr wrap="square" rtlCol="0">
            <a:spAutoFit/>
          </a:bodyPr>
          <a:lstStyle/>
          <a:p>
            <a:r>
              <a:rPr lang="fr-FR" b="1" dirty="0"/>
              <a:t>16 distances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4032"/>
          </a:xfrm>
        </p:spPr>
        <p:txBody>
          <a:bodyPr>
            <a:normAutofit/>
          </a:bodyPr>
          <a:lstStyle/>
          <a:p>
            <a:r>
              <a:rPr lang="fr-FR" sz="3200" dirty="0"/>
              <a:t>Change Mode</a:t>
            </a:r>
          </a:p>
        </p:txBody>
      </p:sp>
      <p:pic>
        <p:nvPicPr>
          <p:cNvPr id="4" name="Espace réservé du contenu 3" descr="viu.png"/>
          <p:cNvPicPr>
            <a:picLocks noGrp="1" noChangeAspect="1"/>
          </p:cNvPicPr>
          <p:nvPr>
            <p:ph idx="1"/>
          </p:nvPr>
        </p:nvPicPr>
        <p:blipFill>
          <a:blip r:embed="rId2" cstate="print"/>
          <a:stretch>
            <a:fillRect/>
          </a:stretch>
        </p:blipFill>
        <p:spPr>
          <a:xfrm>
            <a:off x="2571736" y="2643182"/>
            <a:ext cx="3429024" cy="3429024"/>
          </a:xfrm>
          <a:prstGeom prst="rect">
            <a:avLst/>
          </a:prstGeom>
        </p:spPr>
      </p:pic>
      <p:sp>
        <p:nvSpPr>
          <p:cNvPr id="5" name="ZoneTexte 4"/>
          <p:cNvSpPr txBox="1"/>
          <p:nvPr/>
        </p:nvSpPr>
        <p:spPr>
          <a:xfrm>
            <a:off x="1928794" y="1500174"/>
            <a:ext cx="5143536" cy="461665"/>
          </a:xfrm>
          <a:prstGeom prst="rect">
            <a:avLst/>
          </a:prstGeom>
          <a:solidFill>
            <a:schemeClr val="bg1">
              <a:lumMod val="75000"/>
            </a:schemeClr>
          </a:solidFill>
        </p:spPr>
        <p:txBody>
          <a:bodyPr wrap="square" rtlCol="0">
            <a:spAutoFit/>
          </a:bodyPr>
          <a:lstStyle/>
          <a:p>
            <a:r>
              <a:rPr lang="fr-FR" sz="2400" dirty="0" err="1"/>
              <a:t>Press</a:t>
            </a:r>
            <a:r>
              <a:rPr lang="fr-FR" sz="2400" dirty="0"/>
              <a:t> OK </a:t>
            </a:r>
            <a:r>
              <a:rPr lang="fr-FR" sz="2400" dirty="0" err="1"/>
              <a:t>from</a:t>
            </a:r>
            <a:r>
              <a:rPr lang="fr-FR" sz="2400" dirty="0"/>
              <a:t> the VIU to change MODE</a:t>
            </a:r>
          </a:p>
        </p:txBody>
      </p:sp>
      <p:cxnSp>
        <p:nvCxnSpPr>
          <p:cNvPr id="6" name="Connecteur droit avec flèche 5"/>
          <p:cNvCxnSpPr/>
          <p:nvPr/>
        </p:nvCxnSpPr>
        <p:spPr>
          <a:xfrm rot="5400000">
            <a:off x="3607587" y="3036091"/>
            <a:ext cx="1928826"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0"/>
            <a:ext cx="7901014" cy="785794"/>
          </a:xfrm>
        </p:spPr>
        <p:txBody>
          <a:bodyPr>
            <a:normAutofit/>
          </a:bodyPr>
          <a:lstStyle/>
          <a:p>
            <a:r>
              <a:rPr lang="fr-FR" sz="2400" dirty="0" err="1"/>
              <a:t>Manual</a:t>
            </a:r>
            <a:r>
              <a:rPr lang="fr-FR" sz="2400" dirty="0"/>
              <a:t> Focus Mode/Auto Focus Mode</a:t>
            </a:r>
          </a:p>
        </p:txBody>
      </p:sp>
      <p:pic>
        <p:nvPicPr>
          <p:cNvPr id="4" name="Espace réservé du contenu 3" descr="monitor_graphics.png"/>
          <p:cNvPicPr>
            <a:picLocks noGrp="1" noChangeAspect="1"/>
          </p:cNvPicPr>
          <p:nvPr>
            <p:ph idx="1"/>
          </p:nvPr>
        </p:nvPicPr>
        <p:blipFill>
          <a:blip r:embed="rId2"/>
          <a:stretch>
            <a:fillRect/>
          </a:stretch>
        </p:blipFill>
        <p:spPr>
          <a:xfrm>
            <a:off x="357158" y="500042"/>
            <a:ext cx="8229600" cy="3368394"/>
          </a:xfrm>
        </p:spPr>
      </p:pic>
      <p:pic>
        <p:nvPicPr>
          <p:cNvPr id="5" name="Image 4" descr="hu4.png"/>
          <p:cNvPicPr>
            <a:picLocks noChangeAspect="1"/>
          </p:cNvPicPr>
          <p:nvPr/>
        </p:nvPicPr>
        <p:blipFill>
          <a:blip r:embed="rId3" cstate="print"/>
          <a:stretch>
            <a:fillRect/>
          </a:stretch>
        </p:blipFill>
        <p:spPr>
          <a:xfrm>
            <a:off x="6143636" y="3929066"/>
            <a:ext cx="2214578" cy="2214578"/>
          </a:xfrm>
          <a:prstGeom prst="rect">
            <a:avLst/>
          </a:prstGeom>
        </p:spPr>
      </p:pic>
      <p:sp>
        <p:nvSpPr>
          <p:cNvPr id="6" name="ZoneTexte 5"/>
          <p:cNvSpPr txBox="1"/>
          <p:nvPr/>
        </p:nvSpPr>
        <p:spPr>
          <a:xfrm>
            <a:off x="642910" y="4071942"/>
            <a:ext cx="1714512" cy="646331"/>
          </a:xfrm>
          <a:prstGeom prst="rect">
            <a:avLst/>
          </a:prstGeom>
          <a:solidFill>
            <a:schemeClr val="accent6">
              <a:lumMod val="40000"/>
              <a:lumOff val="60000"/>
            </a:schemeClr>
          </a:solidFill>
        </p:spPr>
        <p:txBody>
          <a:bodyPr wrap="square" rtlCol="0">
            <a:spAutoFit/>
          </a:bodyPr>
          <a:lstStyle/>
          <a:p>
            <a:r>
              <a:rPr lang="fr-FR" dirty="0"/>
              <a:t>HU4 AF SWITCH </a:t>
            </a:r>
          </a:p>
          <a:p>
            <a:r>
              <a:rPr lang="fr-FR" dirty="0"/>
              <a:t>2 </a:t>
            </a:r>
            <a:r>
              <a:rPr lang="fr-FR" dirty="0" err="1"/>
              <a:t>possibilities</a:t>
            </a:r>
            <a:r>
              <a:rPr lang="fr-FR" dirty="0"/>
              <a:t> </a:t>
            </a:r>
          </a:p>
        </p:txBody>
      </p:sp>
      <p:sp>
        <p:nvSpPr>
          <p:cNvPr id="7" name="ZoneTexte 6"/>
          <p:cNvSpPr txBox="1"/>
          <p:nvPr/>
        </p:nvSpPr>
        <p:spPr>
          <a:xfrm>
            <a:off x="2500298" y="4071942"/>
            <a:ext cx="1785950" cy="369332"/>
          </a:xfrm>
          <a:prstGeom prst="rect">
            <a:avLst/>
          </a:prstGeom>
          <a:noFill/>
        </p:spPr>
        <p:txBody>
          <a:bodyPr wrap="square" rtlCol="0">
            <a:spAutoFit/>
          </a:bodyPr>
          <a:lstStyle/>
          <a:p>
            <a:r>
              <a:rPr lang="fr-FR" dirty="0" err="1"/>
              <a:t>Behind</a:t>
            </a:r>
            <a:r>
              <a:rPr lang="fr-FR" dirty="0"/>
              <a:t> the grip</a:t>
            </a:r>
          </a:p>
        </p:txBody>
      </p:sp>
      <p:sp>
        <p:nvSpPr>
          <p:cNvPr id="8" name="ZoneTexte 7"/>
          <p:cNvSpPr txBox="1"/>
          <p:nvPr/>
        </p:nvSpPr>
        <p:spPr>
          <a:xfrm>
            <a:off x="2500298" y="4500570"/>
            <a:ext cx="1714512" cy="369332"/>
          </a:xfrm>
          <a:prstGeom prst="rect">
            <a:avLst/>
          </a:prstGeom>
          <a:noFill/>
        </p:spPr>
        <p:txBody>
          <a:bodyPr wrap="square" rtlCol="0">
            <a:spAutoFit/>
          </a:bodyPr>
          <a:lstStyle/>
          <a:p>
            <a:r>
              <a:rPr lang="fr-FR" dirty="0" err="1"/>
              <a:t>Touch</a:t>
            </a:r>
            <a:r>
              <a:rPr lang="fr-FR" dirty="0"/>
              <a:t> </a:t>
            </a:r>
            <a:r>
              <a:rPr lang="fr-FR" dirty="0" err="1"/>
              <a:t>screen</a:t>
            </a:r>
            <a:endParaRPr lang="fr-FR" dirty="0"/>
          </a:p>
        </p:txBody>
      </p:sp>
      <p:cxnSp>
        <p:nvCxnSpPr>
          <p:cNvPr id="11" name="Connecteur droit avec flèche 10"/>
          <p:cNvCxnSpPr/>
          <p:nvPr/>
        </p:nvCxnSpPr>
        <p:spPr>
          <a:xfrm>
            <a:off x="4000496" y="4714884"/>
            <a:ext cx="3357586"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6392875" y="1893083"/>
            <a:ext cx="500860"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a:off x="5857884" y="2143116"/>
            <a:ext cx="78581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5857884" y="1643050"/>
            <a:ext cx="78581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5607851" y="1893083"/>
            <a:ext cx="500860" cy="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Image 35" descr="HU3.png"/>
          <p:cNvPicPr>
            <a:picLocks noChangeAspect="1"/>
          </p:cNvPicPr>
          <p:nvPr/>
        </p:nvPicPr>
        <p:blipFill>
          <a:blip r:embed="rId4"/>
          <a:stretch>
            <a:fillRect/>
          </a:stretch>
        </p:blipFill>
        <p:spPr>
          <a:xfrm>
            <a:off x="2285984" y="5429264"/>
            <a:ext cx="3643338" cy="1114286"/>
          </a:xfrm>
          <a:prstGeom prst="rect">
            <a:avLst/>
          </a:prstGeom>
        </p:spPr>
      </p:pic>
      <p:sp>
        <p:nvSpPr>
          <p:cNvPr id="39" name="ZoneTexte 38"/>
          <p:cNvSpPr txBox="1"/>
          <p:nvPr/>
        </p:nvSpPr>
        <p:spPr>
          <a:xfrm>
            <a:off x="714348" y="5572140"/>
            <a:ext cx="1571636" cy="369332"/>
          </a:xfrm>
          <a:prstGeom prst="rect">
            <a:avLst/>
          </a:prstGeom>
          <a:noFill/>
        </p:spPr>
        <p:txBody>
          <a:bodyPr wrap="square" rtlCol="0">
            <a:spAutoFit/>
          </a:bodyPr>
          <a:lstStyle/>
          <a:p>
            <a:r>
              <a:rPr lang="fr-FR" b="1" dirty="0"/>
              <a:t>HU3 KEY</a:t>
            </a:r>
          </a:p>
        </p:txBody>
      </p:sp>
      <p:cxnSp>
        <p:nvCxnSpPr>
          <p:cNvPr id="40" name="Connecteur droit avec flèche 39"/>
          <p:cNvCxnSpPr/>
          <p:nvPr/>
        </p:nvCxnSpPr>
        <p:spPr>
          <a:xfrm>
            <a:off x="4071934" y="4286256"/>
            <a:ext cx="2143140" cy="730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1643042" y="5786454"/>
            <a:ext cx="1571636" cy="3587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Transition AF Mode to </a:t>
            </a:r>
            <a:r>
              <a:rPr lang="fr-FR" sz="3200" dirty="0" err="1"/>
              <a:t>Manual</a:t>
            </a:r>
            <a:r>
              <a:rPr lang="fr-FR" sz="3200" dirty="0"/>
              <a:t> Mode</a:t>
            </a:r>
          </a:p>
        </p:txBody>
      </p:sp>
      <p:sp>
        <p:nvSpPr>
          <p:cNvPr id="3" name="Espace réservé du contenu 2"/>
          <p:cNvSpPr>
            <a:spLocks noGrp="1"/>
          </p:cNvSpPr>
          <p:nvPr>
            <p:ph idx="1"/>
          </p:nvPr>
        </p:nvSpPr>
        <p:spPr>
          <a:xfrm>
            <a:off x="714348" y="1571612"/>
            <a:ext cx="7686700" cy="4525963"/>
          </a:xfrm>
        </p:spPr>
        <p:txBody>
          <a:bodyPr/>
          <a:lstStyle/>
          <a:p>
            <a:pPr>
              <a:buNone/>
            </a:pPr>
            <a:r>
              <a:rPr lang="en-US" dirty="0"/>
              <a:t>    </a:t>
            </a:r>
            <a:r>
              <a:rPr lang="en-US" sz="2800" dirty="0"/>
              <a:t>Use the </a:t>
            </a:r>
            <a:r>
              <a:rPr lang="en-US" sz="2800" b="1" dirty="0"/>
              <a:t>background bars</a:t>
            </a:r>
            <a:r>
              <a:rPr lang="en-US" sz="2800" dirty="0"/>
              <a:t> to make a smooth transition from AF mode to Manual mode. While in the AF mode, before switching to Manual mode, turn the focus knob to change the background bars beneath the red AF rectangle to green. The switch to Manual Mode will now be perfectly smooth.</a:t>
            </a:r>
            <a:endParaRPr lang="fr-FR"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normAutofit/>
          </a:bodyPr>
          <a:lstStyle/>
          <a:p>
            <a:r>
              <a:rPr lang="fr-FR" sz="3200" dirty="0"/>
              <a:t>Transition AF Mode to </a:t>
            </a:r>
            <a:r>
              <a:rPr lang="fr-FR" sz="3200" dirty="0" err="1"/>
              <a:t>Manual</a:t>
            </a:r>
            <a:r>
              <a:rPr lang="fr-FR" sz="3200" dirty="0"/>
              <a:t> Mode</a:t>
            </a:r>
          </a:p>
        </p:txBody>
      </p:sp>
      <p:pic>
        <p:nvPicPr>
          <p:cNvPr id="5" name="Espace réservé du contenu 4" descr="selecting_lr_mode (1).png"/>
          <p:cNvPicPr>
            <a:picLocks noGrp="1" noChangeAspect="1"/>
          </p:cNvPicPr>
          <p:nvPr>
            <p:ph sz="half" idx="2"/>
          </p:nvPr>
        </p:nvPicPr>
        <p:blipFill>
          <a:blip r:embed="rId2"/>
          <a:stretch>
            <a:fillRect/>
          </a:stretch>
        </p:blipFill>
        <p:spPr>
          <a:xfrm>
            <a:off x="1214414" y="1234457"/>
            <a:ext cx="6715172" cy="5623543"/>
          </a:xfrm>
        </p:spPr>
      </p:pic>
      <p:sp>
        <p:nvSpPr>
          <p:cNvPr id="3" name="Espace réservé du contenu 2"/>
          <p:cNvSpPr>
            <a:spLocks noGrp="1"/>
          </p:cNvSpPr>
          <p:nvPr>
            <p:ph sz="half" idx="1"/>
          </p:nvPr>
        </p:nvSpPr>
        <p:spPr>
          <a:xfrm>
            <a:off x="1285852" y="1285860"/>
            <a:ext cx="4572032" cy="3643338"/>
          </a:xfrm>
          <a:solidFill>
            <a:schemeClr val="bg1">
              <a:lumMod val="85000"/>
            </a:schemeClr>
          </a:solidFill>
        </p:spPr>
        <p:txBody>
          <a:bodyPr>
            <a:normAutofit/>
          </a:bodyPr>
          <a:lstStyle/>
          <a:p>
            <a:r>
              <a:rPr lang="en-US" sz="2000" dirty="0"/>
              <a:t>In </a:t>
            </a:r>
            <a:r>
              <a:rPr lang="en-US" sz="2000" b="1" dirty="0"/>
              <a:t>Toggle</a:t>
            </a:r>
            <a:r>
              <a:rPr lang="en-US" sz="2000" dirty="0"/>
              <a:t> mode, each switch actuation alternates between Manual mode and AF mode.</a:t>
            </a:r>
          </a:p>
          <a:p>
            <a:pPr>
              <a:buNone/>
            </a:pPr>
            <a:endParaRPr lang="en-US" sz="2000" dirty="0"/>
          </a:p>
          <a:p>
            <a:pPr>
              <a:buNone/>
            </a:pPr>
            <a:r>
              <a:rPr lang="en-US" sz="2000" dirty="0"/>
              <a:t> </a:t>
            </a:r>
          </a:p>
          <a:p>
            <a:r>
              <a:rPr lang="en-US" sz="2000" dirty="0"/>
              <a:t>In </a:t>
            </a:r>
            <a:r>
              <a:rPr lang="en-US" sz="2000" b="1" dirty="0"/>
              <a:t>Momentary</a:t>
            </a:r>
            <a:r>
              <a:rPr lang="en-US" sz="2000" dirty="0"/>
              <a:t> mode, the AF mode is maintained as long as the switch remains depressed.</a:t>
            </a:r>
            <a:endParaRPr lang="fr-FR"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a:t>Hybrid</a:t>
            </a:r>
            <a:r>
              <a:rPr lang="fr-FR" dirty="0"/>
              <a:t> Mode</a:t>
            </a:r>
          </a:p>
        </p:txBody>
      </p:sp>
      <p:sp>
        <p:nvSpPr>
          <p:cNvPr id="6" name="Espace réservé du contenu 5"/>
          <p:cNvSpPr>
            <a:spLocks noGrp="1"/>
          </p:cNvSpPr>
          <p:nvPr>
            <p:ph idx="1"/>
          </p:nvPr>
        </p:nvSpPr>
        <p:spPr/>
        <p:txBody>
          <a:bodyPr>
            <a:normAutofit fontScale="85000" lnSpcReduction="10000"/>
          </a:bodyPr>
          <a:lstStyle/>
          <a:p>
            <a:r>
              <a:rPr lang="en-US" dirty="0"/>
              <a:t>In Manual mode, focus on the first subject.</a:t>
            </a:r>
          </a:p>
          <a:p>
            <a:r>
              <a:rPr lang="en-US" dirty="0"/>
              <a:t>Use the joystick to position the red AF rectangle over the subject where the focus pull will end.</a:t>
            </a:r>
          </a:p>
          <a:p>
            <a:r>
              <a:rPr lang="en-US" dirty="0"/>
              <a:t>Press the Hybrid switch momentarily. The letter H in yellow appears in the upper right corner of the frame and the AF rectangle turns yellow. (picture above, left)</a:t>
            </a:r>
          </a:p>
          <a:p>
            <a:r>
              <a:rPr lang="en-US" dirty="0"/>
              <a:t>Pull focus to the second subject. When the second subject is within the lens DOF, the mode will change to AF, “AF” will appear in red replacing the letter H and the AF rectangle will also turn red. (picture above, right)</a:t>
            </a:r>
          </a:p>
          <a:p>
            <a:pPr>
              <a:buNone/>
            </a:pP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39718"/>
          </a:xfrm>
        </p:spPr>
        <p:txBody>
          <a:bodyPr>
            <a:normAutofit fontScale="90000"/>
          </a:bodyPr>
          <a:lstStyle/>
          <a:p>
            <a:r>
              <a:rPr lang="fr-FR" sz="3200" dirty="0"/>
              <a:t>Control the AF zone </a:t>
            </a:r>
            <a:r>
              <a:rPr lang="fr-FR" sz="3200" dirty="0" err="1"/>
              <a:t>from</a:t>
            </a:r>
            <a:r>
              <a:rPr lang="fr-FR" sz="3200" dirty="0"/>
              <a:t> HU3</a:t>
            </a:r>
          </a:p>
        </p:txBody>
      </p:sp>
      <p:pic>
        <p:nvPicPr>
          <p:cNvPr id="4" name="Espace réservé du contenu 3" descr="hu3_east_west.png"/>
          <p:cNvPicPr>
            <a:picLocks noGrp="1" noChangeAspect="1"/>
          </p:cNvPicPr>
          <p:nvPr>
            <p:ph idx="1"/>
          </p:nvPr>
        </p:nvPicPr>
        <p:blipFill>
          <a:blip r:embed="rId2"/>
          <a:stretch>
            <a:fillRect/>
          </a:stretch>
        </p:blipFill>
        <p:spPr>
          <a:xfrm>
            <a:off x="571472" y="714356"/>
            <a:ext cx="7786742" cy="3723503"/>
          </a:xfrm>
        </p:spPr>
      </p:pic>
      <p:cxnSp>
        <p:nvCxnSpPr>
          <p:cNvPr id="5" name="Connecteur droit avec flèche 4"/>
          <p:cNvCxnSpPr/>
          <p:nvPr/>
        </p:nvCxnSpPr>
        <p:spPr>
          <a:xfrm>
            <a:off x="1928794" y="1928802"/>
            <a:ext cx="2286016" cy="5000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28596" y="1571612"/>
            <a:ext cx="1428760" cy="923330"/>
          </a:xfrm>
          <a:prstGeom prst="rect">
            <a:avLst/>
          </a:prstGeom>
          <a:solidFill>
            <a:srgbClr val="C00000"/>
          </a:solidFill>
        </p:spPr>
        <p:txBody>
          <a:bodyPr wrap="square" rtlCol="0">
            <a:spAutoFit/>
          </a:bodyPr>
          <a:lstStyle/>
          <a:p>
            <a:pPr algn="r"/>
            <a:r>
              <a:rPr lang="fr-FR" b="1" dirty="0">
                <a:solidFill>
                  <a:schemeClr val="bg1"/>
                </a:solidFill>
              </a:rPr>
              <a:t>Set AF Mode (</a:t>
            </a:r>
            <a:r>
              <a:rPr lang="fr-FR" b="1" dirty="0" err="1">
                <a:solidFill>
                  <a:schemeClr val="bg1"/>
                </a:solidFill>
              </a:rPr>
              <a:t>press</a:t>
            </a:r>
            <a:r>
              <a:rPr lang="fr-FR" b="1" dirty="0">
                <a:solidFill>
                  <a:schemeClr val="bg1"/>
                </a:solidFill>
              </a:rPr>
              <a:t> middle </a:t>
            </a:r>
            <a:r>
              <a:rPr lang="fr-FR" b="1" dirty="0" err="1">
                <a:solidFill>
                  <a:schemeClr val="bg1"/>
                </a:solidFill>
              </a:rPr>
              <a:t>key</a:t>
            </a:r>
            <a:r>
              <a:rPr lang="fr-FR" b="1" dirty="0">
                <a:solidFill>
                  <a:schemeClr val="bg1"/>
                </a:solidFill>
              </a:rPr>
              <a:t>)</a:t>
            </a:r>
          </a:p>
        </p:txBody>
      </p:sp>
      <p:pic>
        <p:nvPicPr>
          <p:cNvPr id="8" name="Image 7" descr="IMG_6809.jpg"/>
          <p:cNvPicPr>
            <a:picLocks noChangeAspect="1"/>
          </p:cNvPicPr>
          <p:nvPr/>
        </p:nvPicPr>
        <p:blipFill>
          <a:blip r:embed="rId3" cstate="print"/>
          <a:stretch>
            <a:fillRect/>
          </a:stretch>
        </p:blipFill>
        <p:spPr>
          <a:xfrm>
            <a:off x="214282" y="4714884"/>
            <a:ext cx="2797915" cy="1714512"/>
          </a:xfrm>
          <a:prstGeom prst="rect">
            <a:avLst/>
          </a:prstGeom>
        </p:spPr>
      </p:pic>
      <p:pic>
        <p:nvPicPr>
          <p:cNvPr id="9" name="Image 8" descr="IMG_6810.jpg"/>
          <p:cNvPicPr>
            <a:picLocks noChangeAspect="1"/>
          </p:cNvPicPr>
          <p:nvPr/>
        </p:nvPicPr>
        <p:blipFill>
          <a:blip r:embed="rId4" cstate="print"/>
          <a:stretch>
            <a:fillRect/>
          </a:stretch>
        </p:blipFill>
        <p:spPr>
          <a:xfrm>
            <a:off x="3071802" y="4714884"/>
            <a:ext cx="2976584" cy="1785950"/>
          </a:xfrm>
          <a:prstGeom prst="rect">
            <a:avLst/>
          </a:prstGeom>
        </p:spPr>
      </p:pic>
      <p:pic>
        <p:nvPicPr>
          <p:cNvPr id="10" name="Image 9" descr="IMG_6811.jpg"/>
          <p:cNvPicPr>
            <a:picLocks noChangeAspect="1"/>
          </p:cNvPicPr>
          <p:nvPr/>
        </p:nvPicPr>
        <p:blipFill>
          <a:blip r:embed="rId5" cstate="print"/>
          <a:stretch>
            <a:fillRect/>
          </a:stretch>
        </p:blipFill>
        <p:spPr>
          <a:xfrm>
            <a:off x="6143636" y="4714884"/>
            <a:ext cx="2827604" cy="17859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2060"/>
                </a:solidFill>
              </a:rPr>
              <a:t>Preston FI+Z System</a:t>
            </a:r>
            <a:endParaRPr lang="fr-FR" dirty="0"/>
          </a:p>
        </p:txBody>
      </p:sp>
      <p:sp>
        <p:nvSpPr>
          <p:cNvPr id="3" name="Espace réservé du contenu 2"/>
          <p:cNvSpPr>
            <a:spLocks noGrp="1"/>
          </p:cNvSpPr>
          <p:nvPr>
            <p:ph idx="1"/>
          </p:nvPr>
        </p:nvSpPr>
        <p:spPr>
          <a:xfrm>
            <a:off x="357158" y="1571612"/>
            <a:ext cx="8786842" cy="4525963"/>
          </a:xfrm>
        </p:spPr>
        <p:txBody>
          <a:bodyPr/>
          <a:lstStyle/>
          <a:p>
            <a:pPr>
              <a:buNone/>
            </a:pPr>
            <a:r>
              <a:rPr lang="fr-FR" dirty="0">
                <a:solidFill>
                  <a:srgbClr val="002060"/>
                </a:solidFill>
              </a:rPr>
              <a:t>    </a:t>
            </a:r>
            <a:r>
              <a:rPr lang="fr-FR" sz="2400" dirty="0"/>
              <a:t>The light Ranger </a:t>
            </a:r>
            <a:r>
              <a:rPr lang="fr-FR" sz="2400" dirty="0" err="1"/>
              <a:t>operates</a:t>
            </a:r>
            <a:r>
              <a:rPr lang="fr-FR" sz="2400" dirty="0"/>
              <a:t> </a:t>
            </a:r>
            <a:r>
              <a:rPr lang="fr-FR" sz="2400" dirty="0" err="1"/>
              <a:t>exclusively</a:t>
            </a:r>
            <a:r>
              <a:rPr lang="fr-FR" sz="2400" dirty="0"/>
              <a:t> </a:t>
            </a:r>
            <a:r>
              <a:rPr lang="fr-FR" sz="2400" dirty="0" err="1"/>
              <a:t>with</a:t>
            </a:r>
            <a:r>
              <a:rPr lang="fr-FR" sz="2400" dirty="0"/>
              <a:t> the Preston FI+Z System.</a:t>
            </a:r>
          </a:p>
          <a:p>
            <a:pPr>
              <a:buNone/>
            </a:pPr>
            <a:endParaRPr lang="fr-FR" sz="2400" dirty="0"/>
          </a:p>
          <a:p>
            <a:pPr>
              <a:buNone/>
            </a:pPr>
            <a:r>
              <a:rPr lang="fr-FR" sz="2400" dirty="0"/>
              <a:t>     A full FI-Z (</a:t>
            </a:r>
            <a:r>
              <a:rPr lang="fr-FR" sz="2400" dirty="0" err="1"/>
              <a:t>focus,iris</a:t>
            </a:r>
            <a:r>
              <a:rPr lang="fr-FR" sz="2400" dirty="0"/>
              <a:t>,zoom) system </a:t>
            </a:r>
            <a:r>
              <a:rPr lang="fr-FR" sz="2400" dirty="0" err="1"/>
              <a:t>consisting</a:t>
            </a:r>
            <a:r>
              <a:rPr lang="fr-FR" sz="2400" dirty="0"/>
              <a:t> of:</a:t>
            </a:r>
          </a:p>
          <a:p>
            <a:pPr>
              <a:buNone/>
            </a:pPr>
            <a:endParaRPr lang="fr-FR" sz="2400" dirty="0"/>
          </a:p>
          <a:p>
            <a:pPr>
              <a:buNone/>
            </a:pPr>
            <a:r>
              <a:rPr lang="fr-FR" sz="2400" dirty="0"/>
              <a:t>     1. MDR3 or MDR4 (</a:t>
            </a:r>
            <a:r>
              <a:rPr lang="fr-FR" sz="2400" dirty="0" err="1"/>
              <a:t>motor</a:t>
            </a:r>
            <a:r>
              <a:rPr lang="fr-FR" sz="2400" dirty="0"/>
              <a:t> driver </a:t>
            </a:r>
            <a:r>
              <a:rPr lang="fr-FR" sz="2400" dirty="0" err="1"/>
              <a:t>receiver</a:t>
            </a:r>
            <a:r>
              <a:rPr lang="fr-FR" sz="2400" dirty="0"/>
              <a:t>)</a:t>
            </a:r>
          </a:p>
          <a:p>
            <a:pPr>
              <a:buNone/>
            </a:pPr>
            <a:r>
              <a:rPr lang="fr-FR" sz="2400" dirty="0"/>
              <a:t>     2. HU3 or HU4 (hand unit)</a:t>
            </a:r>
          </a:p>
          <a:p>
            <a:pPr>
              <a:buNone/>
            </a:pPr>
            <a:r>
              <a:rPr lang="fr-FR" sz="2400" dirty="0"/>
              <a:t>     3. Digital Lens </a:t>
            </a:r>
            <a:r>
              <a:rPr lang="fr-FR" sz="2400" dirty="0" err="1"/>
              <a:t>motors</a:t>
            </a:r>
            <a:r>
              <a:rPr lang="fr-FR" sz="2400" dirty="0"/>
              <a:t>:  DMX1 or DMX2 or DM5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ontrol_af_zone.png"/>
          <p:cNvPicPr>
            <a:picLocks noGrp="1" noChangeAspect="1"/>
          </p:cNvPicPr>
          <p:nvPr>
            <p:ph idx="1"/>
          </p:nvPr>
        </p:nvPicPr>
        <p:blipFill>
          <a:blip r:embed="rId2"/>
          <a:stretch>
            <a:fillRect/>
          </a:stretch>
        </p:blipFill>
        <p:spPr>
          <a:xfrm>
            <a:off x="0" y="2000240"/>
            <a:ext cx="9302315" cy="4643470"/>
          </a:xfrm>
        </p:spPr>
      </p:pic>
      <p:sp>
        <p:nvSpPr>
          <p:cNvPr id="2" name="Titre 1"/>
          <p:cNvSpPr>
            <a:spLocks noGrp="1"/>
          </p:cNvSpPr>
          <p:nvPr>
            <p:ph type="title"/>
          </p:nvPr>
        </p:nvSpPr>
        <p:spPr>
          <a:xfrm>
            <a:off x="457200" y="274638"/>
            <a:ext cx="8229600" cy="654032"/>
          </a:xfrm>
        </p:spPr>
        <p:txBody>
          <a:bodyPr>
            <a:normAutofit/>
          </a:bodyPr>
          <a:lstStyle/>
          <a:p>
            <a:r>
              <a:rPr lang="fr-FR" sz="3200" dirty="0"/>
              <a:t>Control the AF zone </a:t>
            </a:r>
            <a:r>
              <a:rPr lang="fr-FR" sz="3200" dirty="0" err="1"/>
              <a:t>from</a:t>
            </a:r>
            <a:r>
              <a:rPr lang="fr-FR" sz="3200" dirty="0"/>
              <a:t> HU4</a:t>
            </a:r>
          </a:p>
        </p:txBody>
      </p:sp>
      <p:cxnSp>
        <p:nvCxnSpPr>
          <p:cNvPr id="6" name="Connecteur droit avec flèche 5"/>
          <p:cNvCxnSpPr/>
          <p:nvPr/>
        </p:nvCxnSpPr>
        <p:spPr>
          <a:xfrm rot="16200000" flipH="1">
            <a:off x="928662" y="2071678"/>
            <a:ext cx="1428760"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rot="16200000" flipH="1">
            <a:off x="3678231" y="1751001"/>
            <a:ext cx="1000926" cy="213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57158" y="1000108"/>
            <a:ext cx="1857388" cy="646331"/>
          </a:xfrm>
          <a:prstGeom prst="rect">
            <a:avLst/>
          </a:prstGeom>
          <a:solidFill>
            <a:srgbClr val="C00000"/>
          </a:solidFill>
        </p:spPr>
        <p:txBody>
          <a:bodyPr wrap="square" rtlCol="0">
            <a:spAutoFit/>
          </a:bodyPr>
          <a:lstStyle/>
          <a:p>
            <a:r>
              <a:rPr lang="fr-FR" b="1" dirty="0">
                <a:solidFill>
                  <a:schemeClr val="bg1"/>
                </a:solidFill>
              </a:rPr>
              <a:t>SET JS MODE </a:t>
            </a:r>
          </a:p>
          <a:p>
            <a:r>
              <a:rPr lang="fr-FR" b="1" dirty="0">
                <a:solidFill>
                  <a:schemeClr val="bg1"/>
                </a:solidFill>
              </a:rPr>
              <a:t>(</a:t>
            </a:r>
            <a:r>
              <a:rPr lang="fr-FR" b="1" dirty="0" err="1">
                <a:solidFill>
                  <a:schemeClr val="bg1"/>
                </a:solidFill>
              </a:rPr>
              <a:t>instead</a:t>
            </a:r>
            <a:r>
              <a:rPr lang="fr-FR" b="1" dirty="0">
                <a:solidFill>
                  <a:schemeClr val="bg1"/>
                </a:solidFill>
              </a:rPr>
              <a:t> of zoom)</a:t>
            </a:r>
          </a:p>
        </p:txBody>
      </p:sp>
      <p:sp>
        <p:nvSpPr>
          <p:cNvPr id="13" name="ZoneTexte 12"/>
          <p:cNvSpPr txBox="1"/>
          <p:nvPr/>
        </p:nvSpPr>
        <p:spPr>
          <a:xfrm>
            <a:off x="3286116" y="1000108"/>
            <a:ext cx="2071702" cy="369332"/>
          </a:xfrm>
          <a:prstGeom prst="rect">
            <a:avLst/>
          </a:prstGeom>
          <a:solidFill>
            <a:srgbClr val="C00000"/>
          </a:solidFill>
        </p:spPr>
        <p:txBody>
          <a:bodyPr wrap="square" rtlCol="0">
            <a:spAutoFit/>
          </a:bodyPr>
          <a:lstStyle/>
          <a:p>
            <a:r>
              <a:rPr lang="fr-FR" b="1" dirty="0">
                <a:solidFill>
                  <a:schemeClr val="bg1"/>
                </a:solidFill>
              </a:rPr>
              <a:t>Control AF ZONE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Sensitivity</a:t>
            </a:r>
            <a:r>
              <a:rPr lang="fr-FR" dirty="0"/>
              <a:t> HU4 AF zone control</a:t>
            </a:r>
          </a:p>
        </p:txBody>
      </p:sp>
      <p:pic>
        <p:nvPicPr>
          <p:cNvPr id="4" name="Espace réservé du contenu 3" descr="IMG_6813.jpg"/>
          <p:cNvPicPr>
            <a:picLocks noGrp="1" noChangeAspect="1"/>
          </p:cNvPicPr>
          <p:nvPr>
            <p:ph idx="1"/>
          </p:nvPr>
        </p:nvPicPr>
        <p:blipFill>
          <a:blip r:embed="rId2" cstate="print"/>
          <a:stretch>
            <a:fillRect/>
          </a:stretch>
        </p:blipFill>
        <p:spPr>
          <a:xfrm>
            <a:off x="3500430" y="2000240"/>
            <a:ext cx="4786346" cy="3202601"/>
          </a:xfrm>
        </p:spPr>
      </p:pic>
      <p:cxnSp>
        <p:nvCxnSpPr>
          <p:cNvPr id="5" name="Connecteur droit avec flèche 4"/>
          <p:cNvCxnSpPr/>
          <p:nvPr/>
        </p:nvCxnSpPr>
        <p:spPr>
          <a:xfrm flipV="1">
            <a:off x="2071670" y="4500570"/>
            <a:ext cx="1357322"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2143108" y="4643446"/>
            <a:ext cx="507209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28596" y="4357694"/>
            <a:ext cx="1714512" cy="1200329"/>
          </a:xfrm>
          <a:prstGeom prst="rect">
            <a:avLst/>
          </a:prstGeom>
          <a:noFill/>
        </p:spPr>
        <p:txBody>
          <a:bodyPr wrap="square" rtlCol="0">
            <a:spAutoFit/>
          </a:bodyPr>
          <a:lstStyle/>
          <a:p>
            <a:r>
              <a:rPr lang="fr-FR" dirty="0" err="1"/>
              <a:t>Choose</a:t>
            </a:r>
            <a:r>
              <a:rPr lang="fr-FR" dirty="0"/>
              <a:t> </a:t>
            </a:r>
            <a:r>
              <a:rPr lang="fr-FR" dirty="0" err="1"/>
              <a:t>sensitivity</a:t>
            </a:r>
            <a:r>
              <a:rPr lang="fr-FR" dirty="0"/>
              <a:t> </a:t>
            </a:r>
          </a:p>
          <a:p>
            <a:r>
              <a:rPr lang="fr-FR" dirty="0"/>
              <a:t>AF zone control</a:t>
            </a:r>
          </a:p>
          <a:p>
            <a:r>
              <a:rPr lang="fr-FR" dirty="0" err="1"/>
              <a:t>from</a:t>
            </a:r>
            <a:r>
              <a:rPr lang="fr-FR" dirty="0"/>
              <a:t> 1 to 99</a:t>
            </a:r>
          </a:p>
        </p:txBody>
      </p:sp>
      <p:sp>
        <p:nvSpPr>
          <p:cNvPr id="18" name="ZoneTexte 17"/>
          <p:cNvSpPr txBox="1"/>
          <p:nvPr/>
        </p:nvSpPr>
        <p:spPr>
          <a:xfrm>
            <a:off x="6786578" y="6072206"/>
            <a:ext cx="1357322" cy="369332"/>
          </a:xfrm>
          <a:prstGeom prst="rect">
            <a:avLst/>
          </a:prstGeom>
          <a:noFill/>
        </p:spPr>
        <p:txBody>
          <a:bodyPr wrap="square" rtlCol="0">
            <a:spAutoFit/>
          </a:bodyPr>
          <a:lstStyle/>
          <a:p>
            <a:r>
              <a:rPr lang="fr-FR" dirty="0"/>
              <a:t>Zoom focal</a:t>
            </a:r>
          </a:p>
        </p:txBody>
      </p:sp>
      <p:cxnSp>
        <p:nvCxnSpPr>
          <p:cNvPr id="20" name="Connecteur droit avec flèche 19"/>
          <p:cNvCxnSpPr/>
          <p:nvPr/>
        </p:nvCxnSpPr>
        <p:spPr>
          <a:xfrm rot="5400000" flipH="1" flipV="1">
            <a:off x="7144562" y="5499908"/>
            <a:ext cx="1000132"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5" name="Cadre 24"/>
          <p:cNvSpPr/>
          <p:nvPr/>
        </p:nvSpPr>
        <p:spPr>
          <a:xfrm>
            <a:off x="7358082" y="4143380"/>
            <a:ext cx="428628" cy="642942"/>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ZoneTexte 25"/>
          <p:cNvSpPr txBox="1"/>
          <p:nvPr/>
        </p:nvSpPr>
        <p:spPr>
          <a:xfrm>
            <a:off x="428596" y="2714620"/>
            <a:ext cx="1785950" cy="369332"/>
          </a:xfrm>
          <a:prstGeom prst="rect">
            <a:avLst/>
          </a:prstGeom>
          <a:noFill/>
        </p:spPr>
        <p:txBody>
          <a:bodyPr wrap="square" rtlCol="0">
            <a:spAutoFit/>
          </a:bodyPr>
          <a:lstStyle/>
          <a:p>
            <a:r>
              <a:rPr lang="fr-FR" dirty="0"/>
              <a:t>AF zone control</a:t>
            </a:r>
          </a:p>
        </p:txBody>
      </p:sp>
      <p:cxnSp>
        <p:nvCxnSpPr>
          <p:cNvPr id="27" name="Connecteur droit avec flèche 26"/>
          <p:cNvCxnSpPr/>
          <p:nvPr/>
        </p:nvCxnSpPr>
        <p:spPr>
          <a:xfrm>
            <a:off x="2000232" y="2928934"/>
            <a:ext cx="142876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HU4 Zoom control</a:t>
            </a:r>
          </a:p>
        </p:txBody>
      </p:sp>
      <p:pic>
        <p:nvPicPr>
          <p:cNvPr id="4" name="Espace réservé du contenu 3" descr="IMG_6819.jpg"/>
          <p:cNvPicPr>
            <a:picLocks noGrp="1" noChangeAspect="1"/>
          </p:cNvPicPr>
          <p:nvPr>
            <p:ph idx="1"/>
          </p:nvPr>
        </p:nvPicPr>
        <p:blipFill>
          <a:blip r:embed="rId2" cstate="print"/>
          <a:stretch>
            <a:fillRect/>
          </a:stretch>
        </p:blipFill>
        <p:spPr>
          <a:xfrm>
            <a:off x="3143240" y="1571612"/>
            <a:ext cx="5118327" cy="3786214"/>
          </a:xfrm>
        </p:spPr>
      </p:pic>
      <p:cxnSp>
        <p:nvCxnSpPr>
          <p:cNvPr id="5" name="Connecteur droit avec flèche 4"/>
          <p:cNvCxnSpPr/>
          <p:nvPr/>
        </p:nvCxnSpPr>
        <p:spPr>
          <a:xfrm flipV="1">
            <a:off x="1785918" y="4143380"/>
            <a:ext cx="1714512"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a:stCxn id="15" idx="3"/>
          </p:cNvCxnSpPr>
          <p:nvPr/>
        </p:nvCxnSpPr>
        <p:spPr>
          <a:xfrm flipV="1">
            <a:off x="1714480" y="2928934"/>
            <a:ext cx="1785950" cy="541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85720" y="4000504"/>
            <a:ext cx="1643074" cy="646331"/>
          </a:xfrm>
          <a:prstGeom prst="rect">
            <a:avLst/>
          </a:prstGeom>
          <a:noFill/>
        </p:spPr>
        <p:txBody>
          <a:bodyPr wrap="square" rtlCol="0">
            <a:spAutoFit/>
          </a:bodyPr>
          <a:lstStyle/>
          <a:p>
            <a:r>
              <a:rPr lang="fr-FR" dirty="0"/>
              <a:t>Z</a:t>
            </a:r>
            <a:r>
              <a:rPr lang="fr-FR"/>
              <a:t>oom </a:t>
            </a:r>
            <a:r>
              <a:rPr lang="fr-FR" dirty="0"/>
              <a:t>speed</a:t>
            </a:r>
          </a:p>
          <a:p>
            <a:r>
              <a:rPr lang="fr-FR" dirty="0" err="1"/>
              <a:t>From</a:t>
            </a:r>
            <a:r>
              <a:rPr lang="fr-FR" dirty="0"/>
              <a:t> 1 to 99</a:t>
            </a:r>
          </a:p>
        </p:txBody>
      </p:sp>
      <p:sp>
        <p:nvSpPr>
          <p:cNvPr id="15" name="ZoneTexte 14"/>
          <p:cNvSpPr txBox="1"/>
          <p:nvPr/>
        </p:nvSpPr>
        <p:spPr>
          <a:xfrm>
            <a:off x="285720" y="3286124"/>
            <a:ext cx="1428760" cy="369332"/>
          </a:xfrm>
          <a:prstGeom prst="rect">
            <a:avLst/>
          </a:prstGeom>
          <a:noFill/>
        </p:spPr>
        <p:txBody>
          <a:bodyPr wrap="square" rtlCol="0">
            <a:spAutoFit/>
          </a:bodyPr>
          <a:lstStyle/>
          <a:p>
            <a:r>
              <a:rPr lang="fr-FR" dirty="0"/>
              <a:t>Zoom control</a:t>
            </a:r>
          </a:p>
        </p:txBody>
      </p:sp>
      <p:sp>
        <p:nvSpPr>
          <p:cNvPr id="17" name="ZoneTexte 16"/>
          <p:cNvSpPr txBox="1"/>
          <p:nvPr/>
        </p:nvSpPr>
        <p:spPr>
          <a:xfrm>
            <a:off x="6786578" y="5857892"/>
            <a:ext cx="1428760" cy="646331"/>
          </a:xfrm>
          <a:prstGeom prst="rect">
            <a:avLst/>
          </a:prstGeom>
          <a:noFill/>
        </p:spPr>
        <p:txBody>
          <a:bodyPr wrap="square" rtlCol="0">
            <a:spAutoFit/>
          </a:bodyPr>
          <a:lstStyle/>
          <a:p>
            <a:r>
              <a:rPr lang="fr-FR" dirty="0"/>
              <a:t>Zoom focal</a:t>
            </a:r>
          </a:p>
          <a:p>
            <a:endParaRPr lang="fr-FR" dirty="0"/>
          </a:p>
        </p:txBody>
      </p:sp>
      <p:cxnSp>
        <p:nvCxnSpPr>
          <p:cNvPr id="18" name="Connecteur droit avec flèche 17"/>
          <p:cNvCxnSpPr/>
          <p:nvPr/>
        </p:nvCxnSpPr>
        <p:spPr>
          <a:xfrm rot="5400000" flipH="1" flipV="1">
            <a:off x="6858810" y="5357032"/>
            <a:ext cx="1000132"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0" name="Cadre 19"/>
          <p:cNvSpPr/>
          <p:nvPr/>
        </p:nvSpPr>
        <p:spPr>
          <a:xfrm>
            <a:off x="7143768" y="3929066"/>
            <a:ext cx="428628" cy="642942"/>
          </a:xfrm>
          <a:prstGeom prst="frame">
            <a:avLst>
              <a:gd name="adj1" fmla="val 26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1" name="Connecteur droit avec flèche 20"/>
          <p:cNvCxnSpPr/>
          <p:nvPr/>
        </p:nvCxnSpPr>
        <p:spPr>
          <a:xfrm flipV="1">
            <a:off x="1785918" y="4214818"/>
            <a:ext cx="5286412"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6947.jpg"/>
          <p:cNvPicPr>
            <a:picLocks noChangeAspect="1"/>
          </p:cNvPicPr>
          <p:nvPr/>
        </p:nvPicPr>
        <p:blipFill>
          <a:blip r:embed="rId2" cstate="print"/>
          <a:stretch>
            <a:fillRect/>
          </a:stretch>
        </p:blipFill>
        <p:spPr>
          <a:xfrm>
            <a:off x="4071934" y="214289"/>
            <a:ext cx="3000396" cy="4085059"/>
          </a:xfrm>
          <a:prstGeom prst="rect">
            <a:avLst/>
          </a:prstGeom>
        </p:spPr>
      </p:pic>
      <p:sp>
        <p:nvSpPr>
          <p:cNvPr id="6" name="ZoneTexte 5"/>
          <p:cNvSpPr txBox="1"/>
          <p:nvPr/>
        </p:nvSpPr>
        <p:spPr>
          <a:xfrm>
            <a:off x="0" y="2857496"/>
            <a:ext cx="2428860" cy="369332"/>
          </a:xfrm>
          <a:prstGeom prst="rect">
            <a:avLst/>
          </a:prstGeom>
          <a:noFill/>
        </p:spPr>
        <p:txBody>
          <a:bodyPr wrap="square" rtlCol="0">
            <a:spAutoFit/>
          </a:bodyPr>
          <a:lstStyle/>
          <a:p>
            <a:r>
              <a:rPr lang="fr-FR" b="1" dirty="0"/>
              <a:t>HU3 Zoom </a:t>
            </a:r>
            <a:r>
              <a:rPr lang="fr-FR" b="1" dirty="0" err="1"/>
              <a:t>limits</a:t>
            </a:r>
            <a:endParaRPr lang="fr-FR" b="1" dirty="0"/>
          </a:p>
        </p:txBody>
      </p:sp>
      <p:sp>
        <p:nvSpPr>
          <p:cNvPr id="7" name="ZoneTexte 6"/>
          <p:cNvSpPr txBox="1"/>
          <p:nvPr/>
        </p:nvSpPr>
        <p:spPr>
          <a:xfrm>
            <a:off x="0" y="3143248"/>
            <a:ext cx="2857520" cy="1754326"/>
          </a:xfrm>
          <a:prstGeom prst="rect">
            <a:avLst/>
          </a:prstGeom>
          <a:noFill/>
        </p:spPr>
        <p:txBody>
          <a:bodyPr wrap="square" rtlCol="0">
            <a:spAutoFit/>
          </a:bodyPr>
          <a:lstStyle/>
          <a:p>
            <a:r>
              <a:rPr lang="en-US" dirty="0"/>
              <a:t>Turn the zoom knob to the first distance limit, press the button </a:t>
            </a:r>
            <a:r>
              <a:rPr lang="fr-FR" dirty="0" err="1"/>
              <a:t>until</a:t>
            </a:r>
            <a:r>
              <a:rPr lang="fr-FR" dirty="0"/>
              <a:t> </a:t>
            </a:r>
            <a:r>
              <a:rPr lang="fr-FR" dirty="0" err="1"/>
              <a:t>red</a:t>
            </a:r>
            <a:r>
              <a:rPr lang="fr-FR" dirty="0"/>
              <a:t> light</a:t>
            </a:r>
            <a:r>
              <a:rPr lang="en-US" dirty="0"/>
              <a:t> and rotate the zoom knob to the second limit. Release the button. </a:t>
            </a:r>
            <a:endParaRPr lang="fr-FR" dirty="0"/>
          </a:p>
        </p:txBody>
      </p:sp>
      <p:cxnSp>
        <p:nvCxnSpPr>
          <p:cNvPr id="9" name="Connecteur droit avec flèche 8"/>
          <p:cNvCxnSpPr/>
          <p:nvPr/>
        </p:nvCxnSpPr>
        <p:spPr>
          <a:xfrm flipV="1">
            <a:off x="3000364" y="642918"/>
            <a:ext cx="1714512"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0" y="571480"/>
            <a:ext cx="3429024" cy="1477328"/>
          </a:xfrm>
          <a:prstGeom prst="rect">
            <a:avLst/>
          </a:prstGeom>
          <a:noFill/>
        </p:spPr>
        <p:txBody>
          <a:bodyPr wrap="square" rtlCol="0">
            <a:spAutoFit/>
          </a:bodyPr>
          <a:lstStyle/>
          <a:p>
            <a:r>
              <a:rPr lang="en-US" dirty="0"/>
              <a:t>Turn the focus knob to the first distance limit, press the button </a:t>
            </a:r>
            <a:r>
              <a:rPr lang="fr-FR" dirty="0" err="1"/>
              <a:t>until</a:t>
            </a:r>
            <a:r>
              <a:rPr lang="fr-FR" dirty="0"/>
              <a:t> </a:t>
            </a:r>
            <a:r>
              <a:rPr lang="fr-FR" dirty="0" err="1"/>
              <a:t>red</a:t>
            </a:r>
            <a:r>
              <a:rPr lang="fr-FR" dirty="0"/>
              <a:t> light</a:t>
            </a:r>
            <a:r>
              <a:rPr lang="en-US" dirty="0"/>
              <a:t> and rotate the focus knob to the second limit. </a:t>
            </a:r>
          </a:p>
          <a:p>
            <a:r>
              <a:rPr lang="en-US" dirty="0"/>
              <a:t>Release the button</a:t>
            </a:r>
            <a:endParaRPr lang="fr-FR" dirty="0"/>
          </a:p>
        </p:txBody>
      </p:sp>
      <p:sp>
        <p:nvSpPr>
          <p:cNvPr id="12" name="ZoneTexte 11"/>
          <p:cNvSpPr txBox="1"/>
          <p:nvPr/>
        </p:nvSpPr>
        <p:spPr>
          <a:xfrm>
            <a:off x="0" y="285728"/>
            <a:ext cx="2500330" cy="369332"/>
          </a:xfrm>
          <a:prstGeom prst="rect">
            <a:avLst/>
          </a:prstGeom>
          <a:noFill/>
        </p:spPr>
        <p:txBody>
          <a:bodyPr wrap="square" rtlCol="0">
            <a:spAutoFit/>
          </a:bodyPr>
          <a:lstStyle/>
          <a:p>
            <a:r>
              <a:rPr lang="fr-FR" b="1" dirty="0"/>
              <a:t>HU3 Focus </a:t>
            </a:r>
            <a:r>
              <a:rPr lang="fr-FR" b="1" dirty="0" err="1"/>
              <a:t>Limits</a:t>
            </a:r>
            <a:endParaRPr lang="fr-FR" b="1" dirty="0"/>
          </a:p>
        </p:txBody>
      </p:sp>
      <p:cxnSp>
        <p:nvCxnSpPr>
          <p:cNvPr id="13" name="Connecteur droit avec flèche 12"/>
          <p:cNvCxnSpPr/>
          <p:nvPr/>
        </p:nvCxnSpPr>
        <p:spPr>
          <a:xfrm flipV="1">
            <a:off x="2714612" y="2786058"/>
            <a:ext cx="2071702" cy="10001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Image 18" descr="IMG_6945.JPG"/>
          <p:cNvPicPr>
            <a:picLocks noChangeAspect="1"/>
          </p:cNvPicPr>
          <p:nvPr/>
        </p:nvPicPr>
        <p:blipFill>
          <a:blip r:embed="rId3" cstate="print"/>
          <a:stretch>
            <a:fillRect/>
          </a:stretch>
        </p:blipFill>
        <p:spPr>
          <a:xfrm rot="5400000">
            <a:off x="2274075" y="4583918"/>
            <a:ext cx="2381291" cy="178596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25470"/>
          </a:xfrm>
        </p:spPr>
        <p:txBody>
          <a:bodyPr>
            <a:normAutofit/>
          </a:bodyPr>
          <a:lstStyle/>
          <a:p>
            <a:r>
              <a:rPr lang="fr-FR" sz="3600" dirty="0">
                <a:solidFill>
                  <a:schemeClr val="accent2"/>
                </a:solidFill>
              </a:rPr>
              <a:t>FREEZE FOCUS </a:t>
            </a:r>
          </a:p>
        </p:txBody>
      </p:sp>
      <p:pic>
        <p:nvPicPr>
          <p:cNvPr id="6" name="Picture 2"/>
          <p:cNvPicPr>
            <a:picLocks noGrp="1" noChangeAspect="1" noChangeArrowheads="1"/>
          </p:cNvPicPr>
          <p:nvPr>
            <p:ph sz="half" idx="1"/>
          </p:nvPr>
        </p:nvPicPr>
        <p:blipFill>
          <a:blip r:embed="rId2"/>
          <a:stretch>
            <a:fillRect/>
          </a:stretch>
        </p:blipFill>
        <p:spPr bwMode="auto">
          <a:xfrm>
            <a:off x="-1428792" y="2500306"/>
            <a:ext cx="7358114" cy="4154582"/>
          </a:xfrm>
          <a:prstGeom prst="rect">
            <a:avLst/>
          </a:prstGeom>
          <a:noFill/>
          <a:ln w="9525">
            <a:noFill/>
            <a:miter lim="800000"/>
            <a:headEnd/>
            <a:tailEnd/>
          </a:ln>
          <a:effectLst/>
        </p:spPr>
      </p:pic>
      <p:pic>
        <p:nvPicPr>
          <p:cNvPr id="7" name="Espace réservé du contenu 6" descr="hu4.png"/>
          <p:cNvPicPr>
            <a:picLocks noGrp="1" noChangeAspect="1"/>
          </p:cNvPicPr>
          <p:nvPr>
            <p:ph sz="half" idx="2"/>
          </p:nvPr>
        </p:nvPicPr>
        <p:blipFill>
          <a:blip r:embed="rId3"/>
          <a:stretch>
            <a:fillRect/>
          </a:stretch>
        </p:blipFill>
        <p:spPr>
          <a:xfrm>
            <a:off x="4643438" y="2500306"/>
            <a:ext cx="4038600" cy="4038600"/>
          </a:xfrm>
          <a:prstGeom prst="rect">
            <a:avLst/>
          </a:prstGeom>
        </p:spPr>
      </p:pic>
      <p:cxnSp>
        <p:nvCxnSpPr>
          <p:cNvPr id="8" name="Connecteur droit avec flèche 7"/>
          <p:cNvCxnSpPr/>
          <p:nvPr/>
        </p:nvCxnSpPr>
        <p:spPr>
          <a:xfrm rot="5400000">
            <a:off x="1786712" y="2928140"/>
            <a:ext cx="200026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357290" y="1357298"/>
            <a:ext cx="2143140" cy="646331"/>
          </a:xfrm>
          <a:prstGeom prst="rect">
            <a:avLst/>
          </a:prstGeom>
          <a:solidFill>
            <a:schemeClr val="accent6">
              <a:lumMod val="40000"/>
              <a:lumOff val="60000"/>
            </a:schemeClr>
          </a:solidFill>
        </p:spPr>
        <p:txBody>
          <a:bodyPr wrap="square" rtlCol="0">
            <a:spAutoFit/>
          </a:bodyPr>
          <a:lstStyle/>
          <a:p>
            <a:r>
              <a:rPr lang="fr-FR" dirty="0" err="1"/>
              <a:t>Press</a:t>
            </a:r>
            <a:r>
              <a:rPr lang="fr-FR" dirty="0"/>
              <a:t> center </a:t>
            </a:r>
            <a:r>
              <a:rPr lang="fr-FR" dirty="0" err="1"/>
              <a:t>button</a:t>
            </a:r>
            <a:endParaRPr lang="fr-FR" dirty="0"/>
          </a:p>
          <a:p>
            <a:r>
              <a:rPr lang="fr-FR" dirty="0"/>
              <a:t> to </a:t>
            </a:r>
            <a:r>
              <a:rPr lang="fr-FR" dirty="0" err="1"/>
              <a:t>freeze</a:t>
            </a:r>
            <a:r>
              <a:rPr lang="fr-FR" dirty="0"/>
              <a:t> focus</a:t>
            </a:r>
          </a:p>
        </p:txBody>
      </p:sp>
      <p:cxnSp>
        <p:nvCxnSpPr>
          <p:cNvPr id="12" name="Connecteur droit avec flèche 11"/>
          <p:cNvCxnSpPr/>
          <p:nvPr/>
        </p:nvCxnSpPr>
        <p:spPr>
          <a:xfrm rot="5400000">
            <a:off x="4786314" y="2571744"/>
            <a:ext cx="114300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786314" y="1357298"/>
            <a:ext cx="1500198" cy="646331"/>
          </a:xfrm>
          <a:prstGeom prst="rect">
            <a:avLst/>
          </a:prstGeom>
          <a:solidFill>
            <a:schemeClr val="accent6">
              <a:lumMod val="40000"/>
              <a:lumOff val="60000"/>
            </a:schemeClr>
          </a:solidFill>
        </p:spPr>
        <p:txBody>
          <a:bodyPr wrap="square" rtlCol="0">
            <a:spAutoFit/>
          </a:bodyPr>
          <a:lstStyle/>
          <a:p>
            <a:r>
              <a:rPr lang="fr-FR" dirty="0"/>
              <a:t>Focus </a:t>
            </a:r>
            <a:r>
              <a:rPr lang="fr-FR" dirty="0" err="1"/>
              <a:t>freeze</a:t>
            </a:r>
            <a:r>
              <a:rPr lang="fr-FR" dirty="0"/>
              <a:t> </a:t>
            </a:r>
            <a:r>
              <a:rPr lang="fr-FR" dirty="0" err="1"/>
              <a:t>button</a:t>
            </a:r>
            <a:endParaRPr lang="fr-F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654032"/>
          </a:xfrm>
        </p:spPr>
        <p:txBody>
          <a:bodyPr>
            <a:normAutofit/>
          </a:bodyPr>
          <a:lstStyle/>
          <a:p>
            <a:r>
              <a:rPr lang="fr-FR" sz="3600" dirty="0"/>
              <a:t>LR </a:t>
            </a:r>
            <a:r>
              <a:rPr lang="fr-FR" sz="3600" dirty="0" err="1"/>
              <a:t>limits</a:t>
            </a:r>
            <a:r>
              <a:rPr lang="fr-FR" sz="3600" dirty="0"/>
              <a:t> </a:t>
            </a:r>
            <a:r>
              <a:rPr lang="fr-FR" sz="3600" dirty="0" err="1"/>
              <a:t>from</a:t>
            </a:r>
            <a:r>
              <a:rPr lang="fr-FR" sz="3600" dirty="0"/>
              <a:t> HU4</a:t>
            </a:r>
          </a:p>
        </p:txBody>
      </p:sp>
      <p:pic>
        <p:nvPicPr>
          <p:cNvPr id="7" name="Espace réservé du contenu 6" descr="limit.png"/>
          <p:cNvPicPr>
            <a:picLocks noGrp="1" noChangeAspect="1"/>
          </p:cNvPicPr>
          <p:nvPr>
            <p:ph idx="1"/>
          </p:nvPr>
        </p:nvPicPr>
        <p:blipFill>
          <a:blip r:embed="rId2"/>
          <a:stretch>
            <a:fillRect/>
          </a:stretch>
        </p:blipFill>
        <p:spPr>
          <a:xfrm>
            <a:off x="1785918" y="1214422"/>
            <a:ext cx="8229600" cy="4378661"/>
          </a:xfrm>
        </p:spPr>
      </p:pic>
      <p:sp>
        <p:nvSpPr>
          <p:cNvPr id="8" name="ZoneTexte 7"/>
          <p:cNvSpPr txBox="1"/>
          <p:nvPr/>
        </p:nvSpPr>
        <p:spPr>
          <a:xfrm>
            <a:off x="428596" y="1357298"/>
            <a:ext cx="2857520" cy="3416320"/>
          </a:xfrm>
          <a:prstGeom prst="rect">
            <a:avLst/>
          </a:prstGeom>
          <a:noFill/>
        </p:spPr>
        <p:txBody>
          <a:bodyPr wrap="square" rtlCol="0">
            <a:spAutoFit/>
          </a:bodyPr>
          <a:lstStyle/>
          <a:p>
            <a:r>
              <a:rPr lang="en-US" dirty="0"/>
              <a:t>To set LR Limits with the HU4, turn the focus knob to the first distance limit, press the button above “LR2 Limits”, and rotate the focus knob to the second limit. Release the button. The LR2 Limit is shown as a red stripe to the right of the focus scale. The warning “LR Limits” appears to the left of the focus scale</a:t>
            </a:r>
            <a:endParaRPr lang="fr-FR" dirty="0"/>
          </a:p>
        </p:txBody>
      </p:sp>
      <p:cxnSp>
        <p:nvCxnSpPr>
          <p:cNvPr id="9" name="Connecteur droit avec flèche 8"/>
          <p:cNvCxnSpPr/>
          <p:nvPr/>
        </p:nvCxnSpPr>
        <p:spPr>
          <a:xfrm flipV="1">
            <a:off x="2714612" y="1214422"/>
            <a:ext cx="2571768" cy="1143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LR </a:t>
            </a:r>
            <a:r>
              <a:rPr lang="fr-FR" sz="3600" dirty="0" err="1"/>
              <a:t>limit</a:t>
            </a:r>
            <a:r>
              <a:rPr lang="fr-FR" sz="3600" dirty="0"/>
              <a:t> </a:t>
            </a:r>
            <a:r>
              <a:rPr lang="fr-FR" sz="3600" dirty="0" err="1"/>
              <a:t>from</a:t>
            </a:r>
            <a:r>
              <a:rPr lang="fr-FR" sz="3600" dirty="0"/>
              <a:t> HU3</a:t>
            </a:r>
          </a:p>
        </p:txBody>
      </p:sp>
      <p:pic>
        <p:nvPicPr>
          <p:cNvPr id="4" name="Espace réservé du contenu 3" descr="lili.png"/>
          <p:cNvPicPr>
            <a:picLocks noGrp="1" noChangeAspect="1"/>
          </p:cNvPicPr>
          <p:nvPr>
            <p:ph sz="half" idx="1"/>
          </p:nvPr>
        </p:nvPicPr>
        <p:blipFill>
          <a:blip r:embed="rId2"/>
          <a:stretch>
            <a:fillRect/>
          </a:stretch>
        </p:blipFill>
        <p:spPr>
          <a:xfrm>
            <a:off x="785786" y="1500174"/>
            <a:ext cx="10840717" cy="4500594"/>
          </a:xfrm>
        </p:spPr>
      </p:pic>
      <p:sp>
        <p:nvSpPr>
          <p:cNvPr id="5" name="Espace réservé du contenu 4"/>
          <p:cNvSpPr>
            <a:spLocks noGrp="1"/>
          </p:cNvSpPr>
          <p:nvPr>
            <p:ph sz="half" idx="2"/>
          </p:nvPr>
        </p:nvSpPr>
        <p:spPr>
          <a:xfrm>
            <a:off x="357158" y="1500174"/>
            <a:ext cx="4038600" cy="4525963"/>
          </a:xfrm>
        </p:spPr>
        <p:txBody>
          <a:bodyPr>
            <a:normAutofit/>
          </a:bodyPr>
          <a:lstStyle/>
          <a:p>
            <a:r>
              <a:rPr lang="en-US" sz="2400" dirty="0"/>
              <a:t>Turn focus knob to the first limit distance.</a:t>
            </a:r>
          </a:p>
          <a:p>
            <a:r>
              <a:rPr lang="en-US" sz="2400" dirty="0"/>
              <a:t>Press and hole the Focus Set button.</a:t>
            </a:r>
          </a:p>
          <a:p>
            <a:r>
              <a:rPr lang="en-US" sz="2400" dirty="0"/>
              <a:t>Turn the focus knob to the second limit distance.</a:t>
            </a:r>
          </a:p>
          <a:p>
            <a:r>
              <a:rPr lang="en-US" sz="2400" dirty="0"/>
              <a:t>Release the button.</a:t>
            </a:r>
          </a:p>
          <a:p>
            <a:r>
              <a:rPr lang="en-US" sz="2400" dirty="0"/>
              <a:t>The red Focus Limits LED will turn on.</a:t>
            </a:r>
          </a:p>
          <a:p>
            <a:endParaRPr lang="fr-F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Lock</a:t>
            </a:r>
            <a:r>
              <a:rPr lang="fr-FR" dirty="0"/>
              <a:t> iris/ </a:t>
            </a:r>
            <a:r>
              <a:rPr lang="fr-FR" dirty="0" err="1"/>
              <a:t>Lock</a:t>
            </a:r>
            <a:r>
              <a:rPr lang="fr-FR" dirty="0"/>
              <a:t> focus</a:t>
            </a:r>
          </a:p>
        </p:txBody>
      </p:sp>
      <p:pic>
        <p:nvPicPr>
          <p:cNvPr id="5" name="Espace réservé du contenu 4" descr="IMG_6787.jpg"/>
          <p:cNvPicPr>
            <a:picLocks noGrp="1" noChangeAspect="1"/>
          </p:cNvPicPr>
          <p:nvPr>
            <p:ph sz="half" idx="1"/>
          </p:nvPr>
        </p:nvPicPr>
        <p:blipFill>
          <a:blip r:embed="rId2" cstate="print"/>
          <a:stretch>
            <a:fillRect/>
          </a:stretch>
        </p:blipFill>
        <p:spPr>
          <a:xfrm>
            <a:off x="1597760" y="1600200"/>
            <a:ext cx="1757480" cy="4525963"/>
          </a:xfrm>
        </p:spPr>
      </p:pic>
      <p:pic>
        <p:nvPicPr>
          <p:cNvPr id="6" name="Espace réservé du contenu 5" descr="IMG_6789.jpg"/>
          <p:cNvPicPr>
            <a:picLocks noGrp="1" noChangeAspect="1"/>
          </p:cNvPicPr>
          <p:nvPr>
            <p:ph sz="half" idx="2"/>
          </p:nvPr>
        </p:nvPicPr>
        <p:blipFill>
          <a:blip r:embed="rId3" cstate="print"/>
          <a:stretch>
            <a:fillRect/>
          </a:stretch>
        </p:blipFill>
        <p:spPr>
          <a:xfrm>
            <a:off x="4648200" y="1675675"/>
            <a:ext cx="4038600" cy="4375013"/>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r>
              <a:rPr lang="fr-FR" sz="4000" dirty="0"/>
              <a:t>HU4 UNIT </a:t>
            </a:r>
            <a:r>
              <a:rPr lang="fr-FR" sz="4000" dirty="0" err="1"/>
              <a:t>features</a:t>
            </a:r>
            <a:endParaRPr lang="fr-FR" sz="4000" dirty="0"/>
          </a:p>
        </p:txBody>
      </p:sp>
      <p:sp>
        <p:nvSpPr>
          <p:cNvPr id="6" name="Espace réservé du contenu 5"/>
          <p:cNvSpPr>
            <a:spLocks noGrp="1"/>
          </p:cNvSpPr>
          <p:nvPr>
            <p:ph idx="1"/>
          </p:nvPr>
        </p:nvSpPr>
        <p:spPr>
          <a:xfrm>
            <a:off x="457200" y="1928802"/>
            <a:ext cx="8229600" cy="4197361"/>
          </a:xfrm>
        </p:spPr>
        <p:txBody>
          <a:bodyPr>
            <a:normAutofit/>
          </a:bodyPr>
          <a:lstStyle/>
          <a:p>
            <a:pPr>
              <a:buFont typeface="Wingdings" pitchFamily="2" charset="2"/>
              <a:buChar char="ü"/>
            </a:pPr>
            <a:r>
              <a:rPr lang="fr-FR" sz="2400" dirty="0"/>
              <a:t>Focus </a:t>
            </a:r>
            <a:r>
              <a:rPr lang="fr-FR" sz="2400" dirty="0" err="1"/>
              <a:t>scale</a:t>
            </a:r>
            <a:r>
              <a:rPr lang="fr-FR" sz="2400" dirty="0"/>
              <a:t> </a:t>
            </a:r>
            <a:r>
              <a:rPr lang="fr-FR" sz="2400" dirty="0" err="1"/>
              <a:t>resolution</a:t>
            </a:r>
            <a:r>
              <a:rPr lang="fr-FR" sz="2400" dirty="0"/>
              <a:t> </a:t>
            </a:r>
            <a:r>
              <a:rPr lang="fr-FR" sz="2400" dirty="0" err="1"/>
              <a:t>increases</a:t>
            </a:r>
            <a:r>
              <a:rPr lang="fr-FR" sz="2400" dirty="0"/>
              <a:t> as </a:t>
            </a:r>
            <a:r>
              <a:rPr lang="fr-FR" sz="2400" dirty="0" err="1"/>
              <a:t>scale</a:t>
            </a:r>
            <a:r>
              <a:rPr lang="fr-FR" sz="2400" dirty="0"/>
              <a:t> </a:t>
            </a:r>
            <a:r>
              <a:rPr lang="fr-FR" sz="2400" dirty="0" err="1"/>
              <a:t>is</a:t>
            </a:r>
            <a:r>
              <a:rPr lang="fr-FR" sz="2400" dirty="0"/>
              <a:t> </a:t>
            </a:r>
            <a:r>
              <a:rPr lang="fr-FR" sz="2400" dirty="0" err="1"/>
              <a:t>expanded</a:t>
            </a:r>
            <a:endParaRPr lang="fr-FR" sz="2400" dirty="0"/>
          </a:p>
          <a:p>
            <a:pPr>
              <a:buFont typeface="Wingdings" pitchFamily="2" charset="2"/>
              <a:buChar char="ü"/>
            </a:pPr>
            <a:r>
              <a:rPr lang="fr-FR" sz="2400" dirty="0" err="1"/>
              <a:t>Travel</a:t>
            </a:r>
            <a:r>
              <a:rPr lang="fr-FR" sz="2400" dirty="0"/>
              <a:t> </a:t>
            </a:r>
            <a:r>
              <a:rPr lang="fr-FR" sz="2400" dirty="0" err="1"/>
              <a:t>limits</a:t>
            </a:r>
            <a:r>
              <a:rPr lang="fr-FR" sz="2400" dirty="0"/>
              <a:t> </a:t>
            </a:r>
            <a:r>
              <a:rPr lang="fr-FR" sz="2400" dirty="0" err="1"/>
              <a:t>shown</a:t>
            </a:r>
            <a:r>
              <a:rPr lang="fr-FR" sz="2400" dirty="0"/>
              <a:t> for focus, iris and zoom </a:t>
            </a:r>
            <a:r>
              <a:rPr lang="fr-FR" sz="2400" dirty="0" err="1"/>
              <a:t>lens</a:t>
            </a:r>
            <a:r>
              <a:rPr lang="fr-FR" sz="2400" dirty="0"/>
              <a:t> rings</a:t>
            </a:r>
          </a:p>
          <a:p>
            <a:pPr>
              <a:buFont typeface="Wingdings" pitchFamily="2" charset="2"/>
              <a:buChar char="ü"/>
            </a:pPr>
            <a:r>
              <a:rPr lang="fr-FR" sz="2400" dirty="0" err="1"/>
              <a:t>Separate</a:t>
            </a:r>
            <a:r>
              <a:rPr lang="fr-FR" sz="2400" dirty="0"/>
              <a:t> </a:t>
            </a:r>
            <a:r>
              <a:rPr lang="fr-FR" sz="2400" dirty="0" err="1"/>
              <a:t>limits</a:t>
            </a:r>
            <a:r>
              <a:rPr lang="fr-FR" sz="2400" dirty="0"/>
              <a:t> </a:t>
            </a:r>
            <a:r>
              <a:rPr lang="fr-FR" sz="2400" dirty="0" err="1"/>
              <a:t>available</a:t>
            </a:r>
            <a:r>
              <a:rPr lang="fr-FR" sz="2400" dirty="0"/>
              <a:t> for focus distance and LR2</a:t>
            </a:r>
          </a:p>
          <a:p>
            <a:pPr>
              <a:buFont typeface="Wingdings" pitchFamily="2" charset="2"/>
              <a:buChar char="ü"/>
            </a:pPr>
            <a:r>
              <a:rPr lang="fr-FR" sz="2400" dirty="0"/>
              <a:t>Menu </a:t>
            </a:r>
            <a:r>
              <a:rPr lang="fr-FR" sz="2400" dirty="0" err="1"/>
              <a:t>accessed</a:t>
            </a:r>
            <a:r>
              <a:rPr lang="fr-FR" sz="2400" dirty="0"/>
              <a:t> by tactile </a:t>
            </a:r>
            <a:r>
              <a:rPr lang="fr-FR" sz="2400" dirty="0" err="1"/>
              <a:t>keys</a:t>
            </a:r>
            <a:r>
              <a:rPr lang="fr-FR" sz="2400" dirty="0"/>
              <a:t> or </a:t>
            </a:r>
            <a:r>
              <a:rPr lang="fr-FR" sz="2400" dirty="0" err="1"/>
              <a:t>touch</a:t>
            </a:r>
            <a:r>
              <a:rPr lang="fr-FR" sz="2400" dirty="0"/>
              <a:t> </a:t>
            </a:r>
            <a:r>
              <a:rPr lang="fr-FR" sz="2400" dirty="0" err="1"/>
              <a:t>screen</a:t>
            </a:r>
            <a:r>
              <a:rPr lang="fr-FR" sz="2400" dirty="0"/>
              <a:t> entry</a:t>
            </a:r>
          </a:p>
          <a:p>
            <a:pPr>
              <a:buFont typeface="Wingdings" pitchFamily="2" charset="2"/>
              <a:buChar char="ü"/>
            </a:pPr>
            <a:r>
              <a:rPr lang="fr-FR" sz="2400" dirty="0" err="1"/>
              <a:t>Reversible</a:t>
            </a:r>
            <a:r>
              <a:rPr lang="fr-FR" sz="2400" dirty="0"/>
              <a:t> black/white background for </a:t>
            </a:r>
            <a:r>
              <a:rPr lang="fr-FR" sz="2400" dirty="0" err="1"/>
              <a:t>interior</a:t>
            </a:r>
            <a:r>
              <a:rPr lang="fr-FR" sz="2400" dirty="0"/>
              <a:t> / </a:t>
            </a:r>
            <a:r>
              <a:rPr lang="fr-FR" sz="2400" dirty="0" err="1"/>
              <a:t>exterior</a:t>
            </a:r>
            <a:r>
              <a:rPr lang="fr-FR" sz="2400" dirty="0"/>
              <a:t> use</a:t>
            </a:r>
          </a:p>
          <a:p>
            <a:pPr>
              <a:buFont typeface="Wingdings" pitchFamily="2" charset="2"/>
              <a:buChar char="ü"/>
            </a:pPr>
            <a:r>
              <a:rPr lang="fr-FR" sz="2400" dirty="0"/>
              <a:t>Non-</a:t>
            </a:r>
            <a:r>
              <a:rPr lang="fr-FR" sz="2400" dirty="0" err="1"/>
              <a:t>linear</a:t>
            </a:r>
            <a:r>
              <a:rPr lang="fr-FR" sz="2400" dirty="0"/>
              <a:t> iris </a:t>
            </a:r>
            <a:r>
              <a:rPr lang="fr-FR" sz="2400" dirty="0" err="1"/>
              <a:t>scales</a:t>
            </a:r>
            <a:r>
              <a:rPr lang="fr-FR" sz="2400" dirty="0"/>
              <a:t> are </a:t>
            </a:r>
            <a:r>
              <a:rPr lang="fr-FR" sz="2400" dirty="0" err="1"/>
              <a:t>mapped</a:t>
            </a:r>
            <a:r>
              <a:rPr lang="fr-FR" sz="2400" dirty="0"/>
              <a:t> to a </a:t>
            </a:r>
            <a:r>
              <a:rPr lang="fr-FR" sz="2400" dirty="0" err="1"/>
              <a:t>linear</a:t>
            </a:r>
            <a:r>
              <a:rPr lang="fr-FR" sz="2400" dirty="0"/>
              <a:t> </a:t>
            </a:r>
            <a:r>
              <a:rPr lang="fr-FR" sz="2400" dirty="0" err="1"/>
              <a:t>scale</a:t>
            </a:r>
            <a:endParaRPr lang="fr-FR"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6755.jpg"/>
          <p:cNvPicPr>
            <a:picLocks noChangeAspect="1"/>
          </p:cNvPicPr>
          <p:nvPr/>
        </p:nvPicPr>
        <p:blipFill>
          <a:blip r:embed="rId2" cstate="print"/>
          <a:stretch>
            <a:fillRect/>
          </a:stretch>
        </p:blipFill>
        <p:spPr>
          <a:xfrm>
            <a:off x="1357290" y="1643050"/>
            <a:ext cx="3170210" cy="4286280"/>
          </a:xfrm>
          <a:prstGeom prst="rect">
            <a:avLst/>
          </a:prstGeom>
        </p:spPr>
      </p:pic>
      <p:sp>
        <p:nvSpPr>
          <p:cNvPr id="7" name="ZoneTexte 6"/>
          <p:cNvSpPr txBox="1"/>
          <p:nvPr/>
        </p:nvSpPr>
        <p:spPr>
          <a:xfrm>
            <a:off x="4857752" y="1928802"/>
            <a:ext cx="3286148" cy="954107"/>
          </a:xfrm>
          <a:prstGeom prst="rect">
            <a:avLst/>
          </a:prstGeom>
          <a:noFill/>
        </p:spPr>
        <p:txBody>
          <a:bodyPr wrap="square" rtlCol="0">
            <a:spAutoFit/>
          </a:bodyPr>
          <a:lstStyle/>
          <a:p>
            <a:r>
              <a:rPr lang="fr-FR" sz="2800" dirty="0" err="1"/>
              <a:t>Choose</a:t>
            </a:r>
            <a:r>
              <a:rPr lang="fr-FR" sz="2800" dirty="0"/>
              <a:t> the right </a:t>
            </a:r>
          </a:p>
          <a:p>
            <a:r>
              <a:rPr lang="fr-FR" sz="2800" dirty="0" err="1"/>
              <a:t>lens</a:t>
            </a:r>
            <a:r>
              <a:rPr lang="fr-FR" sz="2800" dirty="0"/>
              <a:t> ring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928662" y="357166"/>
            <a:ext cx="8001000" cy="1214438"/>
          </a:xfrm>
        </p:spPr>
        <p:txBody>
          <a:bodyPr>
            <a:normAutofit fontScale="62500" lnSpcReduction="20000"/>
          </a:bodyPr>
          <a:lstStyle/>
          <a:p>
            <a:pPr>
              <a:buNone/>
            </a:pPr>
            <a:r>
              <a:rPr lang="fr-FR" sz="2000" dirty="0"/>
              <a:t>   </a:t>
            </a:r>
            <a:endParaRPr lang="fr-FR" sz="2000" dirty="0">
              <a:solidFill>
                <a:srgbClr val="002060"/>
              </a:solidFill>
            </a:endParaRPr>
          </a:p>
          <a:p>
            <a:pPr>
              <a:buNone/>
            </a:pPr>
            <a:endParaRPr lang="fr-FR" sz="2000" dirty="0">
              <a:solidFill>
                <a:srgbClr val="002060"/>
              </a:solidFill>
            </a:endParaRPr>
          </a:p>
          <a:p>
            <a:pPr>
              <a:buNone/>
            </a:pPr>
            <a:r>
              <a:rPr lang="fr-FR" sz="2000" dirty="0"/>
              <a:t>    </a:t>
            </a:r>
          </a:p>
          <a:p>
            <a:pPr>
              <a:buNone/>
            </a:pPr>
            <a:r>
              <a:rPr lang="fr-FR" sz="5100" dirty="0"/>
              <a:t>    MDR3 or MDR4 (</a:t>
            </a:r>
            <a:r>
              <a:rPr lang="fr-FR" sz="5100" dirty="0" err="1"/>
              <a:t>motor</a:t>
            </a:r>
            <a:r>
              <a:rPr lang="fr-FR" sz="5100" dirty="0"/>
              <a:t> driver </a:t>
            </a:r>
            <a:r>
              <a:rPr lang="fr-FR" sz="5100" dirty="0" err="1"/>
              <a:t>receiver</a:t>
            </a:r>
            <a:r>
              <a:rPr lang="fr-FR" sz="5100" dirty="0"/>
              <a:t>)</a:t>
            </a:r>
          </a:p>
          <a:p>
            <a:pPr>
              <a:buNone/>
            </a:pPr>
            <a:endParaRPr lang="fr-FR" sz="2000" dirty="0"/>
          </a:p>
        </p:txBody>
      </p:sp>
      <p:pic>
        <p:nvPicPr>
          <p:cNvPr id="4" name="Image 3" descr="mdr3.png"/>
          <p:cNvPicPr>
            <a:picLocks noChangeAspect="1"/>
          </p:cNvPicPr>
          <p:nvPr/>
        </p:nvPicPr>
        <p:blipFill>
          <a:blip r:embed="rId2"/>
          <a:stretch>
            <a:fillRect/>
          </a:stretch>
        </p:blipFill>
        <p:spPr>
          <a:xfrm>
            <a:off x="642910" y="1571612"/>
            <a:ext cx="3929090" cy="3929090"/>
          </a:xfrm>
          <a:prstGeom prst="rect">
            <a:avLst/>
          </a:prstGeom>
        </p:spPr>
      </p:pic>
      <p:pic>
        <p:nvPicPr>
          <p:cNvPr id="5" name="Image 4" descr="mdr4.png"/>
          <p:cNvPicPr>
            <a:picLocks noChangeAspect="1"/>
          </p:cNvPicPr>
          <p:nvPr/>
        </p:nvPicPr>
        <p:blipFill>
          <a:blip r:embed="rId3"/>
          <a:stretch>
            <a:fillRect/>
          </a:stretch>
        </p:blipFill>
        <p:spPr>
          <a:xfrm>
            <a:off x="4714876" y="1785926"/>
            <a:ext cx="3643338" cy="3643338"/>
          </a:xfrm>
          <a:prstGeom prst="rect">
            <a:avLst/>
          </a:prstGeom>
        </p:spPr>
      </p:pic>
      <p:sp>
        <p:nvSpPr>
          <p:cNvPr id="6" name="ZoneTexte 5"/>
          <p:cNvSpPr txBox="1"/>
          <p:nvPr/>
        </p:nvSpPr>
        <p:spPr>
          <a:xfrm>
            <a:off x="1714480" y="5143512"/>
            <a:ext cx="2428892" cy="923330"/>
          </a:xfrm>
          <a:prstGeom prst="rect">
            <a:avLst/>
          </a:prstGeom>
          <a:noFill/>
        </p:spPr>
        <p:txBody>
          <a:bodyPr wrap="square" rtlCol="0">
            <a:spAutoFit/>
          </a:bodyPr>
          <a:lstStyle/>
          <a:p>
            <a:r>
              <a:rPr lang="fr-FR" dirty="0"/>
              <a:t>MDR3 has 4 </a:t>
            </a:r>
            <a:r>
              <a:rPr lang="fr-FR" dirty="0" err="1"/>
              <a:t>channels</a:t>
            </a:r>
            <a:endParaRPr lang="fr-FR" dirty="0"/>
          </a:p>
          <a:p>
            <a:r>
              <a:rPr lang="fr-FR" dirty="0"/>
              <a:t>(focus, iris, zoom, </a:t>
            </a:r>
            <a:r>
              <a:rPr lang="fr-FR" dirty="0" err="1"/>
              <a:t>other</a:t>
            </a:r>
            <a:r>
              <a:rPr lang="fr-FR" dirty="0"/>
              <a:t>)</a:t>
            </a:r>
          </a:p>
        </p:txBody>
      </p:sp>
      <p:sp>
        <p:nvSpPr>
          <p:cNvPr id="7" name="ZoneTexte 6"/>
          <p:cNvSpPr txBox="1"/>
          <p:nvPr/>
        </p:nvSpPr>
        <p:spPr>
          <a:xfrm>
            <a:off x="5429256" y="5143512"/>
            <a:ext cx="2714644" cy="646331"/>
          </a:xfrm>
          <a:prstGeom prst="rect">
            <a:avLst/>
          </a:prstGeom>
          <a:noFill/>
        </p:spPr>
        <p:txBody>
          <a:bodyPr wrap="square" rtlCol="0">
            <a:spAutoFit/>
          </a:bodyPr>
          <a:lstStyle/>
          <a:p>
            <a:r>
              <a:rPr lang="fr-FR" dirty="0"/>
              <a:t>MDR4 has 2 </a:t>
            </a:r>
            <a:r>
              <a:rPr lang="fr-FR" dirty="0" err="1"/>
              <a:t>channels</a:t>
            </a:r>
            <a:r>
              <a:rPr lang="fr-FR" dirty="0"/>
              <a:t> (</a:t>
            </a:r>
            <a:r>
              <a:rPr lang="fr-FR" dirty="0" err="1"/>
              <a:t>focus,iris</a:t>
            </a:r>
            <a:r>
              <a:rPr lang="fr-FR"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handgrip_functions.png"/>
          <p:cNvPicPr>
            <a:picLocks noGrp="1" noChangeAspect="1"/>
          </p:cNvPicPr>
          <p:nvPr>
            <p:ph idx="4294967295"/>
          </p:nvPr>
        </p:nvPicPr>
        <p:blipFill>
          <a:blip r:embed="rId2"/>
          <a:stretch>
            <a:fillRect/>
          </a:stretch>
        </p:blipFill>
        <p:spPr>
          <a:xfrm>
            <a:off x="0" y="500042"/>
            <a:ext cx="9144000" cy="5871520"/>
          </a:xfrm>
        </p:spPr>
      </p:pic>
      <p:cxnSp>
        <p:nvCxnSpPr>
          <p:cNvPr id="6" name="Connecteur droit avec flèche 5"/>
          <p:cNvCxnSpPr/>
          <p:nvPr/>
        </p:nvCxnSpPr>
        <p:spPr>
          <a:xfrm rot="16200000" flipH="1">
            <a:off x="4107654" y="1250139"/>
            <a:ext cx="1643073" cy="142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500562" y="214290"/>
            <a:ext cx="1143008" cy="307777"/>
          </a:xfrm>
          <a:prstGeom prst="rect">
            <a:avLst/>
          </a:prstGeom>
          <a:noFill/>
        </p:spPr>
        <p:txBody>
          <a:bodyPr wrap="square" rtlCol="0">
            <a:spAutoFit/>
          </a:bodyPr>
          <a:lstStyle/>
          <a:p>
            <a:r>
              <a:rPr lang="fr-FR" sz="1400" dirty="0"/>
              <a:t>Power</a:t>
            </a:r>
          </a:p>
        </p:txBody>
      </p:sp>
      <p:sp>
        <p:nvSpPr>
          <p:cNvPr id="8" name="ZoneTexte 7"/>
          <p:cNvSpPr txBox="1"/>
          <p:nvPr/>
        </p:nvSpPr>
        <p:spPr>
          <a:xfrm>
            <a:off x="5500694" y="428604"/>
            <a:ext cx="1571636" cy="307777"/>
          </a:xfrm>
          <a:prstGeom prst="rect">
            <a:avLst/>
          </a:prstGeom>
          <a:noFill/>
        </p:spPr>
        <p:txBody>
          <a:bodyPr wrap="square" rtlCol="0">
            <a:spAutoFit/>
          </a:bodyPr>
          <a:lstStyle/>
          <a:p>
            <a:r>
              <a:rPr lang="fr-FR" sz="1400" dirty="0" err="1"/>
              <a:t>Antenna</a:t>
            </a:r>
            <a:endParaRPr lang="fr-FR" sz="1400" dirty="0"/>
          </a:p>
        </p:txBody>
      </p:sp>
      <p:cxnSp>
        <p:nvCxnSpPr>
          <p:cNvPr id="9" name="Connecteur droit avec flèche 8"/>
          <p:cNvCxnSpPr/>
          <p:nvPr/>
        </p:nvCxnSpPr>
        <p:spPr>
          <a:xfrm rot="5400000">
            <a:off x="5536413" y="892951"/>
            <a:ext cx="571504" cy="2143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hu4.png"/>
          <p:cNvPicPr>
            <a:picLocks noChangeAspect="1"/>
          </p:cNvPicPr>
          <p:nvPr/>
        </p:nvPicPr>
        <p:blipFill>
          <a:blip r:embed="rId2"/>
          <a:stretch>
            <a:fillRect/>
          </a:stretch>
        </p:blipFill>
        <p:spPr>
          <a:xfrm>
            <a:off x="3071802" y="928670"/>
            <a:ext cx="5500726" cy="5500726"/>
          </a:xfrm>
          <a:prstGeom prst="rect">
            <a:avLst/>
          </a:prstGeom>
        </p:spPr>
      </p:pic>
      <p:sp>
        <p:nvSpPr>
          <p:cNvPr id="6" name="ZoneTexte 5"/>
          <p:cNvSpPr txBox="1"/>
          <p:nvPr/>
        </p:nvSpPr>
        <p:spPr>
          <a:xfrm>
            <a:off x="0" y="357166"/>
            <a:ext cx="2000264" cy="1071570"/>
          </a:xfrm>
          <a:prstGeom prst="rect">
            <a:avLst/>
          </a:prstGeom>
          <a:noFill/>
        </p:spPr>
        <p:txBody>
          <a:bodyPr wrap="square" rtlCol="0">
            <a:spAutoFit/>
          </a:bodyPr>
          <a:lstStyle/>
          <a:p>
            <a:pPr algn="r"/>
            <a:r>
              <a:rPr lang="fr-FR" sz="1600" dirty="0"/>
              <a:t>Camera Start/Stop</a:t>
            </a:r>
          </a:p>
          <a:p>
            <a:pPr algn="r"/>
            <a:r>
              <a:rPr lang="fr-FR" sz="1600" dirty="0"/>
              <a:t>(LED </a:t>
            </a:r>
            <a:r>
              <a:rPr lang="fr-FR" sz="1600" dirty="0" err="1"/>
              <a:t>indicator</a:t>
            </a:r>
            <a:r>
              <a:rPr lang="fr-FR" sz="1600" dirty="0"/>
              <a:t> ring</a:t>
            </a:r>
          </a:p>
          <a:p>
            <a:pPr algn="r"/>
            <a:r>
              <a:rPr lang="fr-FR" sz="1600" dirty="0" err="1"/>
              <a:t>turns</a:t>
            </a:r>
            <a:r>
              <a:rPr lang="fr-FR" sz="1600" dirty="0"/>
              <a:t> </a:t>
            </a:r>
            <a:r>
              <a:rPr lang="fr-FR" sz="1600" dirty="0" err="1"/>
              <a:t>red</a:t>
            </a:r>
            <a:r>
              <a:rPr lang="fr-FR" sz="1600" dirty="0"/>
              <a:t> </a:t>
            </a:r>
            <a:r>
              <a:rPr lang="fr-FR" sz="1600" dirty="0" err="1"/>
              <a:t>when</a:t>
            </a:r>
            <a:r>
              <a:rPr lang="fr-FR" sz="1600" dirty="0"/>
              <a:t> </a:t>
            </a:r>
          </a:p>
          <a:p>
            <a:pPr algn="r"/>
            <a:r>
              <a:rPr lang="fr-FR" sz="1600" dirty="0"/>
              <a:t>camera </a:t>
            </a:r>
            <a:r>
              <a:rPr lang="fr-FR" sz="1600" dirty="0" err="1"/>
              <a:t>runs</a:t>
            </a:r>
            <a:r>
              <a:rPr lang="fr-FR" sz="1600" dirty="0"/>
              <a:t>)</a:t>
            </a:r>
          </a:p>
        </p:txBody>
      </p:sp>
      <p:cxnSp>
        <p:nvCxnSpPr>
          <p:cNvPr id="8" name="Connecteur droit avec flèche 7"/>
          <p:cNvCxnSpPr/>
          <p:nvPr/>
        </p:nvCxnSpPr>
        <p:spPr>
          <a:xfrm>
            <a:off x="2000232" y="642918"/>
            <a:ext cx="1857388" cy="15716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0" y="2000240"/>
            <a:ext cx="2000232" cy="1569660"/>
          </a:xfrm>
          <a:prstGeom prst="rect">
            <a:avLst/>
          </a:prstGeom>
          <a:noFill/>
        </p:spPr>
        <p:txBody>
          <a:bodyPr wrap="square" rtlCol="0">
            <a:spAutoFit/>
          </a:bodyPr>
          <a:lstStyle/>
          <a:p>
            <a:pPr algn="r"/>
            <a:r>
              <a:rPr lang="fr-FR" sz="1600" dirty="0"/>
              <a:t>Zoom control</a:t>
            </a:r>
          </a:p>
          <a:p>
            <a:pPr algn="r"/>
            <a:r>
              <a:rPr lang="fr-FR" sz="1600" dirty="0"/>
              <a:t>Force </a:t>
            </a:r>
            <a:r>
              <a:rPr lang="fr-FR" sz="1600" dirty="0" err="1"/>
              <a:t>sensor</a:t>
            </a:r>
            <a:r>
              <a:rPr lang="fr-FR" sz="1600" dirty="0"/>
              <a:t> </a:t>
            </a:r>
            <a:r>
              <a:rPr lang="fr-FR" sz="1600" dirty="0" err="1"/>
              <a:t>is</a:t>
            </a:r>
            <a:r>
              <a:rPr lang="fr-FR" sz="1600" dirty="0"/>
              <a:t> </a:t>
            </a:r>
            <a:r>
              <a:rPr lang="fr-FR" sz="1600" dirty="0" err="1"/>
              <a:t>built</a:t>
            </a:r>
            <a:endParaRPr lang="fr-FR" sz="1600" dirty="0"/>
          </a:p>
          <a:p>
            <a:pPr algn="r"/>
            <a:r>
              <a:rPr lang="fr-FR" sz="1600" dirty="0"/>
              <a:t>in and </a:t>
            </a:r>
            <a:r>
              <a:rPr lang="fr-FR" sz="1600" dirty="0" err="1"/>
              <a:t>also</a:t>
            </a:r>
            <a:r>
              <a:rPr lang="fr-FR" sz="1600" dirty="0"/>
              <a:t> </a:t>
            </a:r>
            <a:r>
              <a:rPr lang="fr-FR" sz="1600" dirty="0" err="1"/>
              <a:t>works</a:t>
            </a:r>
            <a:r>
              <a:rPr lang="fr-FR" sz="1600" dirty="0"/>
              <a:t> as </a:t>
            </a:r>
          </a:p>
          <a:p>
            <a:pPr algn="r"/>
            <a:r>
              <a:rPr lang="fr-FR" sz="1600" dirty="0"/>
              <a:t>joystick for LR2 </a:t>
            </a:r>
          </a:p>
          <a:p>
            <a:pPr algn="r"/>
            <a:r>
              <a:rPr lang="fr-FR" sz="1600" dirty="0"/>
              <a:t>focus area and</a:t>
            </a:r>
          </a:p>
          <a:p>
            <a:pPr algn="r"/>
            <a:r>
              <a:rPr lang="fr-FR" sz="1600" dirty="0"/>
              <a:t>menu navigation</a:t>
            </a:r>
          </a:p>
        </p:txBody>
      </p:sp>
      <p:cxnSp>
        <p:nvCxnSpPr>
          <p:cNvPr id="10" name="Connecteur droit avec flèche 9"/>
          <p:cNvCxnSpPr/>
          <p:nvPr/>
        </p:nvCxnSpPr>
        <p:spPr>
          <a:xfrm>
            <a:off x="2000232" y="2214554"/>
            <a:ext cx="1785950" cy="4286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2000232" y="3643314"/>
            <a:ext cx="1928826" cy="5715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2000232" y="4500571"/>
            <a:ext cx="2857520" cy="10001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5400000">
            <a:off x="6536545" y="1393017"/>
            <a:ext cx="571504" cy="2143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14282" y="4000504"/>
            <a:ext cx="1714512" cy="830997"/>
          </a:xfrm>
          <a:prstGeom prst="rect">
            <a:avLst/>
          </a:prstGeom>
          <a:noFill/>
        </p:spPr>
        <p:txBody>
          <a:bodyPr wrap="square" rtlCol="0">
            <a:spAutoFit/>
          </a:bodyPr>
          <a:lstStyle/>
          <a:p>
            <a:pPr algn="r"/>
            <a:r>
              <a:rPr lang="fr-FR" sz="1600" dirty="0"/>
              <a:t>Zoom Speed</a:t>
            </a:r>
          </a:p>
          <a:p>
            <a:pPr algn="r"/>
            <a:r>
              <a:rPr lang="fr-FR" sz="1600" dirty="0"/>
              <a:t>or Joystick </a:t>
            </a:r>
          </a:p>
          <a:p>
            <a:pPr algn="r"/>
            <a:r>
              <a:rPr lang="fr-FR" sz="1600" dirty="0" err="1"/>
              <a:t>sensitivity</a:t>
            </a:r>
            <a:endParaRPr lang="fr-FR" sz="1600" dirty="0"/>
          </a:p>
        </p:txBody>
      </p:sp>
      <p:sp>
        <p:nvSpPr>
          <p:cNvPr id="38" name="ZoneTexte 37"/>
          <p:cNvSpPr txBox="1"/>
          <p:nvPr/>
        </p:nvSpPr>
        <p:spPr>
          <a:xfrm>
            <a:off x="1000100" y="5286388"/>
            <a:ext cx="1071570" cy="338554"/>
          </a:xfrm>
          <a:prstGeom prst="rect">
            <a:avLst/>
          </a:prstGeom>
          <a:noFill/>
        </p:spPr>
        <p:txBody>
          <a:bodyPr wrap="square" rtlCol="0">
            <a:spAutoFit/>
          </a:bodyPr>
          <a:lstStyle/>
          <a:p>
            <a:r>
              <a:rPr lang="fr-FR" sz="1600" dirty="0"/>
              <a:t>Iris </a:t>
            </a:r>
            <a:r>
              <a:rPr lang="fr-FR" sz="1600" dirty="0" err="1"/>
              <a:t>Slider</a:t>
            </a:r>
            <a:endParaRPr lang="fr-FR" sz="1600" dirty="0"/>
          </a:p>
        </p:txBody>
      </p:sp>
      <p:sp>
        <p:nvSpPr>
          <p:cNvPr id="52" name="ZoneTexte 51"/>
          <p:cNvSpPr txBox="1"/>
          <p:nvPr/>
        </p:nvSpPr>
        <p:spPr>
          <a:xfrm>
            <a:off x="5500694" y="357166"/>
            <a:ext cx="3071834" cy="830997"/>
          </a:xfrm>
          <a:prstGeom prst="rect">
            <a:avLst/>
          </a:prstGeom>
          <a:noFill/>
        </p:spPr>
        <p:txBody>
          <a:bodyPr wrap="square" rtlCol="0">
            <a:spAutoFit/>
          </a:bodyPr>
          <a:lstStyle/>
          <a:p>
            <a:pPr algn="just"/>
            <a:r>
              <a:rPr lang="fr-FR" sz="1600" dirty="0" err="1"/>
              <a:t>Upper</a:t>
            </a:r>
            <a:r>
              <a:rPr lang="fr-FR" sz="1600" dirty="0"/>
              <a:t> </a:t>
            </a:r>
            <a:r>
              <a:rPr lang="fr-FR" sz="1600" dirty="0" err="1"/>
              <a:t>row</a:t>
            </a:r>
            <a:r>
              <a:rPr lang="fr-FR" sz="1600" dirty="0"/>
              <a:t> of 3 tactile buttons for menu </a:t>
            </a:r>
            <a:r>
              <a:rPr lang="fr-FR" sz="1600" dirty="0" err="1"/>
              <a:t>selections</a:t>
            </a:r>
            <a:r>
              <a:rPr lang="fr-FR" sz="1600" dirty="0"/>
              <a:t>. Can </a:t>
            </a:r>
            <a:r>
              <a:rPr lang="fr-FR" sz="1600" dirty="0" err="1"/>
              <a:t>also</a:t>
            </a:r>
            <a:r>
              <a:rPr lang="fr-FR" sz="1600" dirty="0"/>
              <a:t> use </a:t>
            </a:r>
            <a:r>
              <a:rPr lang="fr-FR" sz="1600" dirty="0" err="1"/>
              <a:t>touch</a:t>
            </a:r>
            <a:r>
              <a:rPr lang="fr-FR" sz="1600" dirty="0"/>
              <a:t> </a:t>
            </a:r>
            <a:r>
              <a:rPr lang="fr-FR" sz="1600" dirty="0" err="1"/>
              <a:t>screen</a:t>
            </a:r>
            <a:r>
              <a:rPr lang="fr-FR" sz="1600" dirty="0"/>
              <a:t> </a:t>
            </a:r>
            <a:r>
              <a:rPr lang="fr-FR" sz="1600" dirty="0" err="1"/>
              <a:t>below</a:t>
            </a:r>
            <a:endParaRPr lang="fr-FR" sz="1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_6742.jpg"/>
          <p:cNvPicPr>
            <a:picLocks noChangeAspect="1"/>
          </p:cNvPicPr>
          <p:nvPr/>
        </p:nvPicPr>
        <p:blipFill>
          <a:blip r:embed="rId2" cstate="print"/>
          <a:stretch>
            <a:fillRect/>
          </a:stretch>
        </p:blipFill>
        <p:spPr>
          <a:xfrm>
            <a:off x="571472" y="1500174"/>
            <a:ext cx="3446654" cy="2286016"/>
          </a:xfrm>
          <a:prstGeom prst="rect">
            <a:avLst/>
          </a:prstGeom>
        </p:spPr>
      </p:pic>
      <p:pic>
        <p:nvPicPr>
          <p:cNvPr id="4" name="Image 3" descr="IMG_6743.jpg"/>
          <p:cNvPicPr>
            <a:picLocks noChangeAspect="1"/>
          </p:cNvPicPr>
          <p:nvPr/>
        </p:nvPicPr>
        <p:blipFill>
          <a:blip r:embed="rId3" cstate="print"/>
          <a:stretch>
            <a:fillRect/>
          </a:stretch>
        </p:blipFill>
        <p:spPr>
          <a:xfrm>
            <a:off x="4786314" y="1500174"/>
            <a:ext cx="3429024" cy="2330672"/>
          </a:xfrm>
          <a:prstGeom prst="rect">
            <a:avLst/>
          </a:prstGeom>
        </p:spPr>
      </p:pic>
      <p:pic>
        <p:nvPicPr>
          <p:cNvPr id="5" name="Image 4" descr="IMG_6745.jpg"/>
          <p:cNvPicPr>
            <a:picLocks noChangeAspect="1"/>
          </p:cNvPicPr>
          <p:nvPr/>
        </p:nvPicPr>
        <p:blipFill>
          <a:blip r:embed="rId4" cstate="print"/>
          <a:stretch>
            <a:fillRect/>
          </a:stretch>
        </p:blipFill>
        <p:spPr>
          <a:xfrm>
            <a:off x="4071934" y="4071942"/>
            <a:ext cx="3806458" cy="2428892"/>
          </a:xfrm>
          <a:prstGeom prst="rect">
            <a:avLst/>
          </a:prstGeom>
        </p:spPr>
      </p:pic>
      <p:sp>
        <p:nvSpPr>
          <p:cNvPr id="6" name="ZoneTexte 5"/>
          <p:cNvSpPr txBox="1"/>
          <p:nvPr/>
        </p:nvSpPr>
        <p:spPr>
          <a:xfrm>
            <a:off x="1357290" y="928670"/>
            <a:ext cx="1857388" cy="369332"/>
          </a:xfrm>
          <a:prstGeom prst="rect">
            <a:avLst/>
          </a:prstGeom>
          <a:solidFill>
            <a:schemeClr val="bg2"/>
          </a:solidFill>
        </p:spPr>
        <p:txBody>
          <a:bodyPr wrap="square" rtlCol="0">
            <a:spAutoFit/>
          </a:bodyPr>
          <a:lstStyle/>
          <a:p>
            <a:r>
              <a:rPr lang="fr-FR" dirty="0"/>
              <a:t>Focus data</a:t>
            </a:r>
          </a:p>
        </p:txBody>
      </p:sp>
      <p:sp>
        <p:nvSpPr>
          <p:cNvPr id="7" name="ZoneTexte 6"/>
          <p:cNvSpPr txBox="1"/>
          <p:nvPr/>
        </p:nvSpPr>
        <p:spPr>
          <a:xfrm>
            <a:off x="5429256" y="928670"/>
            <a:ext cx="2071702" cy="369332"/>
          </a:xfrm>
          <a:prstGeom prst="rect">
            <a:avLst/>
          </a:prstGeom>
          <a:solidFill>
            <a:schemeClr val="accent6"/>
          </a:solidFill>
          <a:ln>
            <a:solidFill>
              <a:schemeClr val="accent6"/>
            </a:solidFill>
          </a:ln>
        </p:spPr>
        <p:txBody>
          <a:bodyPr wrap="square" rtlCol="0">
            <a:spAutoFit/>
          </a:bodyPr>
          <a:lstStyle/>
          <a:p>
            <a:r>
              <a:rPr lang="fr-FR" dirty="0"/>
              <a:t>LR2 focus data</a:t>
            </a:r>
          </a:p>
        </p:txBody>
      </p:sp>
      <p:sp>
        <p:nvSpPr>
          <p:cNvPr id="8" name="ZoneTexte 7"/>
          <p:cNvSpPr txBox="1"/>
          <p:nvPr/>
        </p:nvSpPr>
        <p:spPr>
          <a:xfrm>
            <a:off x="1214414" y="4786322"/>
            <a:ext cx="2786082" cy="646331"/>
          </a:xfrm>
          <a:prstGeom prst="rect">
            <a:avLst/>
          </a:prstGeom>
          <a:noFill/>
          <a:ln w="28575">
            <a:solidFill>
              <a:srgbClr val="FF0000"/>
            </a:solidFill>
          </a:ln>
        </p:spPr>
        <p:txBody>
          <a:bodyPr wrap="square" rtlCol="0">
            <a:spAutoFit/>
          </a:bodyPr>
          <a:lstStyle/>
          <a:p>
            <a:r>
              <a:rPr lang="fr-FR" dirty="0"/>
              <a:t>Focus data</a:t>
            </a:r>
          </a:p>
          <a:p>
            <a:r>
              <a:rPr lang="fr-FR" dirty="0"/>
              <a:t>And LR2 Focus data</a:t>
            </a:r>
          </a:p>
        </p:txBody>
      </p:sp>
      <p:sp>
        <p:nvSpPr>
          <p:cNvPr id="9" name="ZoneTexte 8"/>
          <p:cNvSpPr txBox="1"/>
          <p:nvPr/>
        </p:nvSpPr>
        <p:spPr>
          <a:xfrm>
            <a:off x="2786050" y="285728"/>
            <a:ext cx="3643338" cy="584775"/>
          </a:xfrm>
          <a:prstGeom prst="rect">
            <a:avLst/>
          </a:prstGeom>
          <a:noFill/>
        </p:spPr>
        <p:txBody>
          <a:bodyPr wrap="square" rtlCol="0">
            <a:spAutoFit/>
          </a:bodyPr>
          <a:lstStyle/>
          <a:p>
            <a:r>
              <a:rPr lang="fr-FR" sz="3200" dirty="0"/>
              <a:t>              HU4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G_6791.jpg"/>
          <p:cNvPicPr>
            <a:picLocks noChangeAspect="1"/>
          </p:cNvPicPr>
          <p:nvPr/>
        </p:nvPicPr>
        <p:blipFill>
          <a:blip r:embed="rId2" cstate="print"/>
          <a:stretch>
            <a:fillRect/>
          </a:stretch>
        </p:blipFill>
        <p:spPr>
          <a:xfrm>
            <a:off x="2857488" y="1785926"/>
            <a:ext cx="2956263" cy="3929090"/>
          </a:xfrm>
          <a:prstGeom prst="rect">
            <a:avLst/>
          </a:prstGeom>
        </p:spPr>
      </p:pic>
      <p:sp>
        <p:nvSpPr>
          <p:cNvPr id="5" name="ZoneTexte 4"/>
          <p:cNvSpPr txBox="1"/>
          <p:nvPr/>
        </p:nvSpPr>
        <p:spPr>
          <a:xfrm>
            <a:off x="2786050" y="785794"/>
            <a:ext cx="3357586" cy="461665"/>
          </a:xfrm>
          <a:prstGeom prst="rect">
            <a:avLst/>
          </a:prstGeom>
          <a:noFill/>
        </p:spPr>
        <p:txBody>
          <a:bodyPr wrap="square" rtlCol="0">
            <a:spAutoFit/>
          </a:bodyPr>
          <a:lstStyle/>
          <a:p>
            <a:r>
              <a:rPr lang="fr-FR" sz="2400" dirty="0"/>
              <a:t>Illumination settings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_6761 (1).jpg"/>
          <p:cNvPicPr>
            <a:picLocks noChangeAspect="1"/>
          </p:cNvPicPr>
          <p:nvPr/>
        </p:nvPicPr>
        <p:blipFill>
          <a:blip r:embed="rId2" cstate="print"/>
          <a:stretch>
            <a:fillRect/>
          </a:stretch>
        </p:blipFill>
        <p:spPr>
          <a:xfrm>
            <a:off x="3000364" y="2428868"/>
            <a:ext cx="3279379" cy="3714776"/>
          </a:xfrm>
          <a:prstGeom prst="rect">
            <a:avLst/>
          </a:prstGeom>
        </p:spPr>
      </p:pic>
      <p:sp>
        <p:nvSpPr>
          <p:cNvPr id="4" name="ZoneTexte 3"/>
          <p:cNvSpPr txBox="1"/>
          <p:nvPr/>
        </p:nvSpPr>
        <p:spPr>
          <a:xfrm>
            <a:off x="2857488" y="642918"/>
            <a:ext cx="3786214" cy="928694"/>
          </a:xfrm>
          <a:prstGeom prst="rect">
            <a:avLst/>
          </a:prstGeom>
          <a:noFill/>
        </p:spPr>
        <p:txBody>
          <a:bodyPr wrap="square" rtlCol="0">
            <a:spAutoFit/>
          </a:bodyPr>
          <a:lstStyle/>
          <a:p>
            <a:r>
              <a:rPr lang="fr-FR" dirty="0"/>
              <a:t>Power light has to </a:t>
            </a:r>
            <a:r>
              <a:rPr lang="fr-FR" dirty="0" err="1"/>
              <a:t>be</a:t>
            </a:r>
            <a:r>
              <a:rPr lang="fr-FR" dirty="0"/>
              <a:t> green.</a:t>
            </a:r>
          </a:p>
          <a:p>
            <a:r>
              <a:rPr lang="fr-FR" dirty="0"/>
              <a:t>If </a:t>
            </a:r>
            <a:r>
              <a:rPr lang="fr-FR" dirty="0" err="1"/>
              <a:t>it’s</a:t>
            </a:r>
            <a:r>
              <a:rPr lang="fr-FR" dirty="0"/>
              <a:t> </a:t>
            </a:r>
            <a:r>
              <a:rPr lang="fr-FR" dirty="0" err="1"/>
              <a:t>flashing</a:t>
            </a:r>
            <a:r>
              <a:rPr lang="fr-FR" dirty="0"/>
              <a:t> </a:t>
            </a:r>
            <a:r>
              <a:rPr lang="fr-FR" dirty="0" err="1"/>
              <a:t>red</a:t>
            </a:r>
            <a:r>
              <a:rPr lang="fr-FR" dirty="0"/>
              <a:t>, power </a:t>
            </a:r>
            <a:r>
              <a:rPr lang="fr-FR" dirty="0" err="1"/>
              <a:t>is</a:t>
            </a:r>
            <a:r>
              <a:rPr lang="fr-FR" dirty="0"/>
              <a:t> </a:t>
            </a:r>
            <a:r>
              <a:rPr lang="fr-FR" dirty="0" err="1"/>
              <a:t>low</a:t>
            </a:r>
            <a:r>
              <a:rPr lang="fr-FR" dirty="0"/>
              <a:t>.</a:t>
            </a:r>
          </a:p>
          <a:p>
            <a:r>
              <a:rPr lang="fr-FR" dirty="0"/>
              <a:t>You </a:t>
            </a:r>
            <a:r>
              <a:rPr lang="fr-FR" dirty="0" err="1"/>
              <a:t>need</a:t>
            </a:r>
            <a:r>
              <a:rPr lang="fr-FR" dirty="0"/>
              <a:t> to change camera </a:t>
            </a:r>
            <a:r>
              <a:rPr lang="fr-FR" dirty="0" err="1"/>
              <a:t>battery</a:t>
            </a:r>
            <a:r>
              <a:rPr lang="fr-FR" dirty="0"/>
              <a:t>.</a:t>
            </a:r>
          </a:p>
        </p:txBody>
      </p:sp>
      <p:cxnSp>
        <p:nvCxnSpPr>
          <p:cNvPr id="6" name="Connecteur droit avec flèche 5"/>
          <p:cNvCxnSpPr/>
          <p:nvPr/>
        </p:nvCxnSpPr>
        <p:spPr>
          <a:xfrm rot="5400000">
            <a:off x="4572794" y="1928008"/>
            <a:ext cx="857256" cy="1588"/>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642910" y="642918"/>
            <a:ext cx="1500198" cy="923330"/>
          </a:xfrm>
          <a:prstGeom prst="rect">
            <a:avLst/>
          </a:prstGeom>
          <a:noFill/>
        </p:spPr>
        <p:txBody>
          <a:bodyPr vert="horz" wrap="square" rtlCol="0">
            <a:spAutoFit/>
          </a:bodyPr>
          <a:lstStyle/>
          <a:p>
            <a:r>
              <a:rPr lang="fr-FR" dirty="0"/>
              <a:t>YOU HAVE TO KNOW ABOUT MDR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descr="LR2.jpg"/>
          <p:cNvPicPr>
            <a:picLocks noChangeAspect="1"/>
          </p:cNvPicPr>
          <p:nvPr/>
        </p:nvPicPr>
        <p:blipFill>
          <a:blip r:embed="rId2"/>
          <a:stretch>
            <a:fillRect/>
          </a:stretch>
        </p:blipFill>
        <p:spPr>
          <a:xfrm>
            <a:off x="3203848" y="2276872"/>
            <a:ext cx="4876800" cy="32480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725470"/>
          </a:xfrm>
        </p:spPr>
        <p:txBody>
          <a:bodyPr>
            <a:normAutofit fontScale="90000"/>
          </a:bodyPr>
          <a:lstStyle/>
          <a:p>
            <a:br>
              <a:rPr lang="fr-FR" sz="2400" dirty="0"/>
            </a:br>
            <a:r>
              <a:rPr lang="fr-FR" sz="2400" b="1" dirty="0"/>
              <a:t>               </a:t>
            </a:r>
            <a:r>
              <a:rPr lang="fr-FR" sz="3600" dirty="0"/>
              <a:t>HU3 or HU4 (hand unit)</a:t>
            </a:r>
          </a:p>
        </p:txBody>
      </p:sp>
      <p:pic>
        <p:nvPicPr>
          <p:cNvPr id="7170" name="Picture 2"/>
          <p:cNvPicPr>
            <a:picLocks noGrp="1" noChangeAspect="1" noChangeArrowheads="1"/>
          </p:cNvPicPr>
          <p:nvPr>
            <p:ph idx="1"/>
          </p:nvPr>
        </p:nvPicPr>
        <p:blipFill>
          <a:blip r:embed="rId2"/>
          <a:stretch>
            <a:fillRect/>
          </a:stretch>
        </p:blipFill>
        <p:spPr bwMode="auto">
          <a:xfrm>
            <a:off x="-1214478" y="1571612"/>
            <a:ext cx="6929454" cy="3912549"/>
          </a:xfrm>
          <a:prstGeom prst="rect">
            <a:avLst/>
          </a:prstGeom>
          <a:noFill/>
          <a:ln w="9525">
            <a:noFill/>
            <a:miter lim="800000"/>
            <a:headEnd/>
            <a:tailEnd/>
          </a:ln>
          <a:effectLst/>
        </p:spPr>
      </p:pic>
      <p:pic>
        <p:nvPicPr>
          <p:cNvPr id="4" name="Image 3" descr="hu4.png"/>
          <p:cNvPicPr>
            <a:picLocks noChangeAspect="1"/>
          </p:cNvPicPr>
          <p:nvPr/>
        </p:nvPicPr>
        <p:blipFill>
          <a:blip r:embed="rId3"/>
          <a:stretch>
            <a:fillRect/>
          </a:stretch>
        </p:blipFill>
        <p:spPr>
          <a:xfrm>
            <a:off x="5214942" y="1643050"/>
            <a:ext cx="3500462" cy="35004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357166"/>
            <a:ext cx="8229600" cy="1143008"/>
          </a:xfrm>
        </p:spPr>
        <p:txBody>
          <a:bodyPr>
            <a:normAutofit fontScale="90000"/>
          </a:bodyPr>
          <a:lstStyle/>
          <a:p>
            <a:r>
              <a:rPr lang="fr-FR" sz="3600" dirty="0"/>
              <a:t>Digital Lens </a:t>
            </a:r>
            <a:r>
              <a:rPr lang="fr-FR" sz="3600" dirty="0" err="1"/>
              <a:t>motors</a:t>
            </a:r>
            <a:r>
              <a:rPr lang="fr-FR" sz="3600" dirty="0"/>
              <a:t> (DM1X,DM2X,DM5)</a:t>
            </a:r>
            <a:br>
              <a:rPr lang="fr-FR" dirty="0"/>
            </a:br>
            <a:br>
              <a:rPr lang="fr-FR" sz="2200" dirty="0"/>
            </a:br>
            <a:endParaRPr lang="fr-FR" sz="2200" dirty="0"/>
          </a:p>
        </p:txBody>
      </p:sp>
      <p:pic>
        <p:nvPicPr>
          <p:cNvPr id="4" name="Image 3" descr="dm1x.png"/>
          <p:cNvPicPr>
            <a:picLocks noChangeAspect="1"/>
          </p:cNvPicPr>
          <p:nvPr/>
        </p:nvPicPr>
        <p:blipFill>
          <a:blip r:embed="rId2"/>
          <a:stretch>
            <a:fillRect/>
          </a:stretch>
        </p:blipFill>
        <p:spPr>
          <a:xfrm>
            <a:off x="928662" y="1142984"/>
            <a:ext cx="2714644" cy="2714644"/>
          </a:xfrm>
          <a:prstGeom prst="rect">
            <a:avLst/>
          </a:prstGeom>
        </p:spPr>
      </p:pic>
      <p:sp>
        <p:nvSpPr>
          <p:cNvPr id="5" name="ZoneTexte 4"/>
          <p:cNvSpPr txBox="1"/>
          <p:nvPr/>
        </p:nvSpPr>
        <p:spPr>
          <a:xfrm>
            <a:off x="2571736" y="2786058"/>
            <a:ext cx="857256" cy="369332"/>
          </a:xfrm>
          <a:prstGeom prst="rect">
            <a:avLst/>
          </a:prstGeom>
          <a:noFill/>
        </p:spPr>
        <p:txBody>
          <a:bodyPr wrap="square" rtlCol="0">
            <a:spAutoFit/>
          </a:bodyPr>
          <a:lstStyle/>
          <a:p>
            <a:r>
              <a:rPr lang="fr-FR" dirty="0"/>
              <a:t>DM1X</a:t>
            </a:r>
          </a:p>
        </p:txBody>
      </p:sp>
      <p:sp>
        <p:nvSpPr>
          <p:cNvPr id="7" name="ZoneTexte 6"/>
          <p:cNvSpPr txBox="1"/>
          <p:nvPr/>
        </p:nvSpPr>
        <p:spPr>
          <a:xfrm>
            <a:off x="4857752" y="5357826"/>
            <a:ext cx="1214446" cy="923330"/>
          </a:xfrm>
          <a:prstGeom prst="rect">
            <a:avLst/>
          </a:prstGeom>
          <a:noFill/>
        </p:spPr>
        <p:txBody>
          <a:bodyPr wrap="square" rtlCol="0">
            <a:spAutoFit/>
          </a:bodyPr>
          <a:lstStyle/>
          <a:p>
            <a:r>
              <a:rPr lang="fr-FR" dirty="0"/>
              <a:t>DM5 </a:t>
            </a:r>
            <a:r>
              <a:rPr lang="fr-FR" dirty="0" err="1"/>
              <a:t>is</a:t>
            </a:r>
            <a:r>
              <a:rPr lang="fr-FR" dirty="0"/>
              <a:t> </a:t>
            </a:r>
            <a:r>
              <a:rPr lang="fr-FR" dirty="0" err="1"/>
              <a:t>lighter</a:t>
            </a:r>
            <a:r>
              <a:rPr lang="fr-FR" dirty="0"/>
              <a:t> and </a:t>
            </a:r>
            <a:r>
              <a:rPr lang="fr-FR" dirty="0" err="1"/>
              <a:t>smaller</a:t>
            </a:r>
            <a:endParaRPr lang="fr-FR" dirty="0"/>
          </a:p>
        </p:txBody>
      </p:sp>
      <p:pic>
        <p:nvPicPr>
          <p:cNvPr id="8" name="Image 7" descr="DM2X.jpg"/>
          <p:cNvPicPr>
            <a:picLocks noChangeAspect="1"/>
          </p:cNvPicPr>
          <p:nvPr/>
        </p:nvPicPr>
        <p:blipFill>
          <a:blip r:embed="rId3"/>
          <a:stretch>
            <a:fillRect/>
          </a:stretch>
        </p:blipFill>
        <p:spPr>
          <a:xfrm>
            <a:off x="3357554" y="1000108"/>
            <a:ext cx="5334037" cy="3143272"/>
          </a:xfrm>
          <a:prstGeom prst="rect">
            <a:avLst/>
          </a:prstGeom>
        </p:spPr>
      </p:pic>
      <p:pic>
        <p:nvPicPr>
          <p:cNvPr id="9" name="Image 8" descr="DM5.jpg"/>
          <p:cNvPicPr>
            <a:picLocks noChangeAspect="1"/>
          </p:cNvPicPr>
          <p:nvPr/>
        </p:nvPicPr>
        <p:blipFill>
          <a:blip r:embed="rId4"/>
          <a:stretch>
            <a:fillRect/>
          </a:stretch>
        </p:blipFill>
        <p:spPr>
          <a:xfrm>
            <a:off x="2500298" y="4500570"/>
            <a:ext cx="2410080" cy="2071702"/>
          </a:xfrm>
          <a:prstGeom prst="rect">
            <a:avLst/>
          </a:prstGeom>
        </p:spPr>
      </p:pic>
      <p:sp>
        <p:nvSpPr>
          <p:cNvPr id="6" name="ZoneTexte 5"/>
          <p:cNvSpPr txBox="1"/>
          <p:nvPr/>
        </p:nvSpPr>
        <p:spPr>
          <a:xfrm>
            <a:off x="6215074" y="2857496"/>
            <a:ext cx="928694" cy="369332"/>
          </a:xfrm>
          <a:prstGeom prst="rect">
            <a:avLst/>
          </a:prstGeom>
          <a:noFill/>
        </p:spPr>
        <p:txBody>
          <a:bodyPr wrap="square" rtlCol="0">
            <a:spAutoFit/>
          </a:bodyPr>
          <a:lstStyle/>
          <a:p>
            <a:r>
              <a:rPr lang="fr-FR" dirty="0"/>
              <a:t>DM2X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Differences</a:t>
            </a:r>
            <a:r>
              <a:rPr lang="fr-FR" dirty="0"/>
              <a:t> LR2 </a:t>
            </a:r>
            <a:r>
              <a:rPr lang="fr-FR" dirty="0" err="1"/>
              <a:t>models</a:t>
            </a:r>
            <a:endParaRPr lang="fr-FR" dirty="0"/>
          </a:p>
        </p:txBody>
      </p:sp>
      <p:sp>
        <p:nvSpPr>
          <p:cNvPr id="3" name="Espace réservé du contenu 2"/>
          <p:cNvSpPr>
            <a:spLocks noGrp="1"/>
          </p:cNvSpPr>
          <p:nvPr>
            <p:ph idx="1"/>
          </p:nvPr>
        </p:nvSpPr>
        <p:spPr/>
        <p:txBody>
          <a:bodyPr/>
          <a:lstStyle/>
          <a:p>
            <a:pPr>
              <a:buFont typeface="Wingdings" pitchFamily="2" charset="2"/>
              <a:buChar char="ü"/>
            </a:pPr>
            <a:r>
              <a:rPr lang="fr-FR" dirty="0"/>
              <a:t>LR2-M</a:t>
            </a:r>
          </a:p>
          <a:p>
            <a:pPr>
              <a:buFont typeface="Wingdings" pitchFamily="2" charset="2"/>
              <a:buChar char="ü"/>
            </a:pPr>
            <a:endParaRPr lang="fr-FR" dirty="0"/>
          </a:p>
          <a:p>
            <a:pPr>
              <a:buFont typeface="Wingdings" pitchFamily="2" charset="2"/>
              <a:buChar char="ü"/>
            </a:pPr>
            <a:r>
              <a:rPr lang="fr-FR" dirty="0"/>
              <a:t>LR2-W</a:t>
            </a:r>
          </a:p>
          <a:p>
            <a:pPr>
              <a:buFont typeface="Wingdings" pitchFamily="2" charset="2"/>
              <a:buChar char="ü"/>
            </a:pPr>
            <a:endParaRPr lang="fr-FR" dirty="0"/>
          </a:p>
          <a:p>
            <a:pPr>
              <a:buFont typeface="Wingdings" pitchFamily="2" charset="2"/>
              <a:buChar char="ü"/>
            </a:pPr>
            <a:r>
              <a:rPr lang="fr-FR" dirty="0"/>
              <a:t>LR2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LR2-M</a:t>
            </a:r>
          </a:p>
        </p:txBody>
      </p:sp>
      <p:sp>
        <p:nvSpPr>
          <p:cNvPr id="3" name="Espace réservé du contenu 2"/>
          <p:cNvSpPr>
            <a:spLocks noGrp="1"/>
          </p:cNvSpPr>
          <p:nvPr>
            <p:ph sz="half" idx="1"/>
          </p:nvPr>
        </p:nvSpPr>
        <p:spPr>
          <a:xfrm>
            <a:off x="500034" y="1714488"/>
            <a:ext cx="4038600" cy="4000528"/>
          </a:xfrm>
        </p:spPr>
        <p:txBody>
          <a:bodyPr>
            <a:normAutofit/>
          </a:bodyPr>
          <a:lstStyle/>
          <a:p>
            <a:pPr>
              <a:buNone/>
            </a:pPr>
            <a:endParaRPr lang="fr-FR" dirty="0"/>
          </a:p>
          <a:p>
            <a:pPr>
              <a:buFont typeface="Wingdings" pitchFamily="2" charset="2"/>
              <a:buChar char="ü"/>
            </a:pPr>
            <a:r>
              <a:rPr lang="fr-FR" sz="2400" dirty="0" err="1"/>
              <a:t>focusing</a:t>
            </a:r>
            <a:r>
              <a:rPr lang="fr-FR" sz="2400" dirty="0"/>
              <a:t> on Large Format</a:t>
            </a:r>
          </a:p>
          <a:p>
            <a:pPr>
              <a:buFont typeface="Wingdings" pitchFamily="2" charset="2"/>
              <a:buChar char="ü"/>
            </a:pPr>
            <a:r>
              <a:rPr lang="fr-FR" sz="2400" dirty="0"/>
              <a:t>Is for </a:t>
            </a:r>
            <a:r>
              <a:rPr lang="fr-FR" sz="2400" dirty="0" err="1"/>
              <a:t>mid</a:t>
            </a:r>
            <a:r>
              <a:rPr lang="fr-FR" sz="2400" dirty="0"/>
              <a:t> to long focal </a:t>
            </a:r>
            <a:r>
              <a:rPr lang="fr-FR" sz="2400" dirty="0" err="1"/>
              <a:t>lenght</a:t>
            </a:r>
            <a:r>
              <a:rPr lang="fr-FR" sz="2400" dirty="0"/>
              <a:t> </a:t>
            </a:r>
            <a:r>
              <a:rPr lang="fr-FR" sz="2400" dirty="0" err="1"/>
              <a:t>lenses</a:t>
            </a:r>
            <a:endParaRPr lang="fr-FR" sz="2400" dirty="0"/>
          </a:p>
          <a:p>
            <a:pPr>
              <a:buFont typeface="Wingdings" pitchFamily="2" charset="2"/>
              <a:buChar char="ü"/>
            </a:pPr>
            <a:r>
              <a:rPr lang="fr-FR" sz="2400" dirty="0"/>
              <a:t>16 </a:t>
            </a:r>
            <a:r>
              <a:rPr lang="fr-FR" sz="2400" dirty="0" err="1"/>
              <a:t>indepedent</a:t>
            </a:r>
            <a:r>
              <a:rPr lang="fr-FR" sz="2400" dirty="0"/>
              <a:t> </a:t>
            </a:r>
            <a:r>
              <a:rPr lang="fr-FR" sz="2400" dirty="0" err="1"/>
              <a:t>measurement</a:t>
            </a:r>
            <a:r>
              <a:rPr lang="fr-FR" sz="2400" dirty="0"/>
              <a:t> zones </a:t>
            </a:r>
            <a:r>
              <a:rPr lang="fr-FR" sz="2400" dirty="0" err="1"/>
              <a:t>cover</a:t>
            </a:r>
            <a:endParaRPr lang="fr-FR" sz="2400" dirty="0"/>
          </a:p>
          <a:p>
            <a:pPr>
              <a:buFont typeface="Wingdings" pitchFamily="2" charset="2"/>
              <a:buChar char="ü"/>
            </a:pPr>
            <a:r>
              <a:rPr lang="fr-FR" sz="2400" dirty="0"/>
              <a:t>20° horizontal </a:t>
            </a:r>
            <a:r>
              <a:rPr lang="fr-FR" sz="2400" dirty="0" err="1"/>
              <a:t>field</a:t>
            </a:r>
            <a:r>
              <a:rPr lang="fr-FR" sz="2400" dirty="0"/>
              <a:t> of </a:t>
            </a:r>
            <a:r>
              <a:rPr lang="fr-FR" sz="2400" dirty="0" err="1"/>
              <a:t>view</a:t>
            </a:r>
            <a:endParaRPr lang="fr-FR" sz="2400" dirty="0"/>
          </a:p>
          <a:p>
            <a:pPr>
              <a:buFont typeface="Wingdings" pitchFamily="2" charset="2"/>
              <a:buChar char="ü"/>
            </a:pPr>
            <a:endParaRPr lang="fr-FR" dirty="0"/>
          </a:p>
          <a:p>
            <a:pPr>
              <a:buNone/>
            </a:pPr>
            <a:endParaRPr lang="fr-FR" dirty="0"/>
          </a:p>
        </p:txBody>
      </p:sp>
      <p:pic>
        <p:nvPicPr>
          <p:cNvPr id="5" name="Espace réservé du contenu 4" descr="lr2m.png"/>
          <p:cNvPicPr>
            <a:picLocks noGrp="1" noChangeAspect="1"/>
          </p:cNvPicPr>
          <p:nvPr>
            <p:ph sz="half" idx="2"/>
          </p:nvPr>
        </p:nvPicPr>
        <p:blipFill>
          <a:blip r:embed="rId2"/>
          <a:stretch>
            <a:fillRect/>
          </a:stretch>
        </p:blipFill>
        <p:spPr>
          <a:xfrm>
            <a:off x="4572000" y="1428736"/>
            <a:ext cx="4038600" cy="4038600"/>
          </a:xfr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1496</TotalTime>
  <Words>1572</Words>
  <Application>Microsoft Macintosh PowerPoint</Application>
  <PresentationFormat>Affichage à l'écran (4:3)</PresentationFormat>
  <Paragraphs>238</Paragraphs>
  <Slides>55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55</vt:i4>
      </vt:variant>
    </vt:vector>
  </HeadingPairs>
  <TitlesOfParts>
    <vt:vector size="59" baseType="lpstr">
      <vt:lpstr>Arial</vt:lpstr>
      <vt:lpstr>Calibri</vt:lpstr>
      <vt:lpstr>Wingdings</vt:lpstr>
      <vt:lpstr>Thème Office</vt:lpstr>
      <vt:lpstr>Light Ranger</vt:lpstr>
      <vt:lpstr>sommaire</vt:lpstr>
      <vt:lpstr>There are 3 LightRanger2 models</vt:lpstr>
      <vt:lpstr>Preston FI+Z System</vt:lpstr>
      <vt:lpstr>Présentation PowerPoint</vt:lpstr>
      <vt:lpstr>                HU3 or HU4 (hand unit)</vt:lpstr>
      <vt:lpstr>Digital Lens motors (DM1X,DM2X,DM5)  </vt:lpstr>
      <vt:lpstr>Differences LR2 models</vt:lpstr>
      <vt:lpstr>LR2-M</vt:lpstr>
      <vt:lpstr>LR2-M Specifications</vt:lpstr>
      <vt:lpstr>LR2-W</vt:lpstr>
      <vt:lpstr>LR2-W Specifications</vt:lpstr>
      <vt:lpstr>LR2</vt:lpstr>
      <vt:lpstr>Présentation PowerPoint</vt:lpstr>
      <vt:lpstr>Présentation PowerPoint</vt:lpstr>
      <vt:lpstr>Présentation PowerPoint</vt:lpstr>
      <vt:lpstr>Présentation PowerPoint</vt:lpstr>
      <vt:lpstr>Présentation PowerPoint</vt:lpstr>
      <vt:lpstr>Check MDR, VIU,HU Channel</vt:lpstr>
      <vt:lpstr>Video Interface  (VIU) Menu Setup</vt:lpstr>
      <vt:lpstr>Présentation PowerPoint</vt:lpstr>
      <vt:lpstr>Circle of Conf and Defog</vt:lpstr>
      <vt:lpstr>LR2 unit position</vt:lpstr>
      <vt:lpstr>Adjust tilt angle</vt:lpstr>
      <vt:lpstr>Présentation PowerPoint</vt:lpstr>
      <vt:lpstr>Présentation PowerPoint</vt:lpstr>
      <vt:lpstr>LR2 calibration</vt:lpstr>
      <vt:lpstr>MANUAL INPUT</vt:lpstr>
      <vt:lpstr>AUTO OFFSET OPTION</vt:lpstr>
      <vt:lpstr>Présentation PowerPoint</vt:lpstr>
      <vt:lpstr>Présentation PowerPoint</vt:lpstr>
      <vt:lpstr>Selecting LR Mode</vt:lpstr>
      <vt:lpstr>Basic ranging mode</vt:lpstr>
      <vt:lpstr>Change Mode</vt:lpstr>
      <vt:lpstr>Manual Focus Mode/Auto Focus Mode</vt:lpstr>
      <vt:lpstr>Transition AF Mode to Manual Mode</vt:lpstr>
      <vt:lpstr>Transition AF Mode to Manual Mode</vt:lpstr>
      <vt:lpstr>Hybrid Mode</vt:lpstr>
      <vt:lpstr>Control the AF zone from HU3</vt:lpstr>
      <vt:lpstr>Control the AF zone from HU4</vt:lpstr>
      <vt:lpstr>Sensitivity HU4 AF zone control</vt:lpstr>
      <vt:lpstr>HU4 Zoom control</vt:lpstr>
      <vt:lpstr>Présentation PowerPoint</vt:lpstr>
      <vt:lpstr>FREEZE FOCUS </vt:lpstr>
      <vt:lpstr>LR limits from HU4</vt:lpstr>
      <vt:lpstr>LR limit from HU3</vt:lpstr>
      <vt:lpstr>Lock iris/ Lock focus</vt:lpstr>
      <vt:lpstr>HU4 UNIT features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Ranger</dc:title>
  <dc:creator>cendrine</dc:creator>
  <cp:lastModifiedBy>Microsoft Office User</cp:lastModifiedBy>
  <cp:revision>138</cp:revision>
  <dcterms:created xsi:type="dcterms:W3CDTF">2020-12-28T09:12:17Z</dcterms:created>
  <dcterms:modified xsi:type="dcterms:W3CDTF">2022-12-17T18:36:00Z</dcterms:modified>
</cp:coreProperties>
</file>